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16.jpg" ContentType="image/png"/>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58"/>
  </p:notesMasterIdLst>
  <p:sldIdLst>
    <p:sldId id="256" r:id="rId3"/>
    <p:sldId id="257" r:id="rId4"/>
    <p:sldId id="258" r:id="rId5"/>
    <p:sldId id="469" r:id="rId6"/>
    <p:sldId id="470" r:id="rId7"/>
    <p:sldId id="471" r:id="rId8"/>
    <p:sldId id="472" r:id="rId9"/>
    <p:sldId id="473" r:id="rId10"/>
    <p:sldId id="474" r:id="rId11"/>
    <p:sldId id="475" r:id="rId12"/>
    <p:sldId id="476" r:id="rId13"/>
    <p:sldId id="477" r:id="rId14"/>
    <p:sldId id="478" r:id="rId15"/>
    <p:sldId id="479" r:id="rId16"/>
    <p:sldId id="480" r:id="rId17"/>
    <p:sldId id="481" r:id="rId18"/>
    <p:sldId id="482" r:id="rId19"/>
    <p:sldId id="483" r:id="rId20"/>
    <p:sldId id="484" r:id="rId21"/>
    <p:sldId id="485" r:id="rId22"/>
    <p:sldId id="731" r:id="rId23"/>
    <p:sldId id="732" r:id="rId24"/>
    <p:sldId id="489" r:id="rId25"/>
    <p:sldId id="486" r:id="rId26"/>
    <p:sldId id="487" r:id="rId27"/>
    <p:sldId id="490" r:id="rId28"/>
    <p:sldId id="488" r:id="rId29"/>
    <p:sldId id="491" r:id="rId30"/>
    <p:sldId id="492" r:id="rId31"/>
    <p:sldId id="493" r:id="rId32"/>
    <p:sldId id="494" r:id="rId33"/>
    <p:sldId id="495" r:id="rId34"/>
    <p:sldId id="496" r:id="rId35"/>
    <p:sldId id="497" r:id="rId36"/>
    <p:sldId id="498" r:id="rId37"/>
    <p:sldId id="499" r:id="rId38"/>
    <p:sldId id="500" r:id="rId39"/>
    <p:sldId id="501" r:id="rId40"/>
    <p:sldId id="502" r:id="rId41"/>
    <p:sldId id="503" r:id="rId42"/>
    <p:sldId id="504" r:id="rId43"/>
    <p:sldId id="505" r:id="rId44"/>
    <p:sldId id="506" r:id="rId45"/>
    <p:sldId id="507" r:id="rId46"/>
    <p:sldId id="508" r:id="rId47"/>
    <p:sldId id="509" r:id="rId48"/>
    <p:sldId id="510" r:id="rId49"/>
    <p:sldId id="511" r:id="rId50"/>
    <p:sldId id="733" r:id="rId51"/>
    <p:sldId id="512" r:id="rId52"/>
    <p:sldId id="513" r:id="rId53"/>
    <p:sldId id="514" r:id="rId54"/>
    <p:sldId id="515" r:id="rId55"/>
    <p:sldId id="516" r:id="rId56"/>
    <p:sldId id="517" r:id="rId57"/>
    <p:sldId id="519" r:id="rId58"/>
    <p:sldId id="523" r:id="rId59"/>
    <p:sldId id="518" r:id="rId60"/>
    <p:sldId id="520" r:id="rId61"/>
    <p:sldId id="521" r:id="rId62"/>
    <p:sldId id="522" r:id="rId63"/>
    <p:sldId id="524" r:id="rId64"/>
    <p:sldId id="525" r:id="rId65"/>
    <p:sldId id="526" r:id="rId66"/>
    <p:sldId id="527" r:id="rId67"/>
    <p:sldId id="528" r:id="rId68"/>
    <p:sldId id="529" r:id="rId69"/>
    <p:sldId id="567" r:id="rId70"/>
    <p:sldId id="531" r:id="rId71"/>
    <p:sldId id="533" r:id="rId72"/>
    <p:sldId id="532" r:id="rId73"/>
    <p:sldId id="534" r:id="rId74"/>
    <p:sldId id="535" r:id="rId75"/>
    <p:sldId id="536" r:id="rId76"/>
    <p:sldId id="537" r:id="rId77"/>
    <p:sldId id="538" r:id="rId78"/>
    <p:sldId id="539" r:id="rId79"/>
    <p:sldId id="542" r:id="rId80"/>
    <p:sldId id="540" r:id="rId81"/>
    <p:sldId id="541" r:id="rId82"/>
    <p:sldId id="548" r:id="rId83"/>
    <p:sldId id="545" r:id="rId84"/>
    <p:sldId id="546" r:id="rId85"/>
    <p:sldId id="547" r:id="rId86"/>
    <p:sldId id="549" r:id="rId87"/>
    <p:sldId id="550" r:id="rId88"/>
    <p:sldId id="551" r:id="rId89"/>
    <p:sldId id="552" r:id="rId90"/>
    <p:sldId id="553" r:id="rId91"/>
    <p:sldId id="554" r:id="rId92"/>
    <p:sldId id="556" r:id="rId93"/>
    <p:sldId id="555" r:id="rId94"/>
    <p:sldId id="557" r:id="rId95"/>
    <p:sldId id="558" r:id="rId96"/>
    <p:sldId id="559" r:id="rId97"/>
    <p:sldId id="560" r:id="rId98"/>
    <p:sldId id="561" r:id="rId99"/>
    <p:sldId id="562" r:id="rId100"/>
    <p:sldId id="563" r:id="rId101"/>
    <p:sldId id="564" r:id="rId102"/>
    <p:sldId id="565" r:id="rId103"/>
    <p:sldId id="566" r:id="rId104"/>
    <p:sldId id="568" r:id="rId105"/>
    <p:sldId id="569" r:id="rId106"/>
    <p:sldId id="570" r:id="rId107"/>
    <p:sldId id="571" r:id="rId108"/>
    <p:sldId id="572" r:id="rId109"/>
    <p:sldId id="573" r:id="rId110"/>
    <p:sldId id="574" r:id="rId111"/>
    <p:sldId id="575" r:id="rId112"/>
    <p:sldId id="576" r:id="rId113"/>
    <p:sldId id="577" r:id="rId114"/>
    <p:sldId id="578" r:id="rId115"/>
    <p:sldId id="580" r:id="rId116"/>
    <p:sldId id="581" r:id="rId117"/>
    <p:sldId id="583" r:id="rId118"/>
    <p:sldId id="585" r:id="rId119"/>
    <p:sldId id="586" r:id="rId120"/>
    <p:sldId id="587" r:id="rId121"/>
    <p:sldId id="588" r:id="rId122"/>
    <p:sldId id="589" r:id="rId123"/>
    <p:sldId id="590" r:id="rId124"/>
    <p:sldId id="591" r:id="rId125"/>
    <p:sldId id="592" r:id="rId126"/>
    <p:sldId id="593" r:id="rId127"/>
    <p:sldId id="594" r:id="rId128"/>
    <p:sldId id="595" r:id="rId129"/>
    <p:sldId id="596" r:id="rId130"/>
    <p:sldId id="597" r:id="rId131"/>
    <p:sldId id="598" r:id="rId132"/>
    <p:sldId id="599" r:id="rId133"/>
    <p:sldId id="600" r:id="rId134"/>
    <p:sldId id="601" r:id="rId135"/>
    <p:sldId id="603" r:id="rId136"/>
    <p:sldId id="602" r:id="rId137"/>
    <p:sldId id="632" r:id="rId138"/>
    <p:sldId id="608" r:id="rId139"/>
    <p:sldId id="609" r:id="rId140"/>
    <p:sldId id="610" r:id="rId141"/>
    <p:sldId id="611" r:id="rId142"/>
    <p:sldId id="615" r:id="rId143"/>
    <p:sldId id="631" r:id="rId144"/>
    <p:sldId id="613" r:id="rId145"/>
    <p:sldId id="614" r:id="rId146"/>
    <p:sldId id="630" r:id="rId147"/>
    <p:sldId id="617" r:id="rId148"/>
    <p:sldId id="618" r:id="rId149"/>
    <p:sldId id="619" r:id="rId150"/>
    <p:sldId id="620" r:id="rId151"/>
    <p:sldId id="629" r:id="rId152"/>
    <p:sldId id="622" r:id="rId153"/>
    <p:sldId id="623" r:id="rId154"/>
    <p:sldId id="628" r:id="rId155"/>
    <p:sldId id="626" r:id="rId156"/>
    <p:sldId id="604" r:id="rId157"/>
    <p:sldId id="633" r:id="rId158"/>
    <p:sldId id="627" r:id="rId159"/>
    <p:sldId id="634" r:id="rId160"/>
    <p:sldId id="635" r:id="rId161"/>
    <p:sldId id="636" r:id="rId162"/>
    <p:sldId id="637" r:id="rId163"/>
    <p:sldId id="638" r:id="rId164"/>
    <p:sldId id="640" r:id="rId165"/>
    <p:sldId id="641" r:id="rId166"/>
    <p:sldId id="642" r:id="rId167"/>
    <p:sldId id="643" r:id="rId168"/>
    <p:sldId id="644" r:id="rId169"/>
    <p:sldId id="645" r:id="rId170"/>
    <p:sldId id="646" r:id="rId171"/>
    <p:sldId id="647" r:id="rId172"/>
    <p:sldId id="648" r:id="rId173"/>
    <p:sldId id="649" r:id="rId174"/>
    <p:sldId id="650" r:id="rId175"/>
    <p:sldId id="605" r:id="rId176"/>
    <p:sldId id="651" r:id="rId177"/>
    <p:sldId id="606" r:id="rId178"/>
    <p:sldId id="652" r:id="rId179"/>
    <p:sldId id="653" r:id="rId180"/>
    <p:sldId id="654" r:id="rId181"/>
    <p:sldId id="655" r:id="rId182"/>
    <p:sldId id="656" r:id="rId183"/>
    <p:sldId id="657" r:id="rId184"/>
    <p:sldId id="658" r:id="rId185"/>
    <p:sldId id="659" r:id="rId186"/>
    <p:sldId id="660" r:id="rId187"/>
    <p:sldId id="661" r:id="rId188"/>
    <p:sldId id="662" r:id="rId189"/>
    <p:sldId id="663" r:id="rId190"/>
    <p:sldId id="664" r:id="rId191"/>
    <p:sldId id="665" r:id="rId192"/>
    <p:sldId id="666" r:id="rId193"/>
    <p:sldId id="667" r:id="rId194"/>
    <p:sldId id="668" r:id="rId195"/>
    <p:sldId id="669" r:id="rId196"/>
    <p:sldId id="670" r:id="rId197"/>
    <p:sldId id="671" r:id="rId198"/>
    <p:sldId id="672" r:id="rId199"/>
    <p:sldId id="673" r:id="rId200"/>
    <p:sldId id="674" r:id="rId201"/>
    <p:sldId id="675" r:id="rId202"/>
    <p:sldId id="677" r:id="rId203"/>
    <p:sldId id="676" r:id="rId204"/>
    <p:sldId id="678" r:id="rId205"/>
    <p:sldId id="679" r:id="rId206"/>
    <p:sldId id="680" r:id="rId207"/>
    <p:sldId id="681" r:id="rId208"/>
    <p:sldId id="682" r:id="rId209"/>
    <p:sldId id="683" r:id="rId210"/>
    <p:sldId id="684" r:id="rId211"/>
    <p:sldId id="685" r:id="rId212"/>
    <p:sldId id="686" r:id="rId213"/>
    <p:sldId id="687" r:id="rId214"/>
    <p:sldId id="688" r:id="rId215"/>
    <p:sldId id="689" r:id="rId216"/>
    <p:sldId id="690" r:id="rId217"/>
    <p:sldId id="691" r:id="rId218"/>
    <p:sldId id="692" r:id="rId219"/>
    <p:sldId id="693" r:id="rId220"/>
    <p:sldId id="694" r:id="rId221"/>
    <p:sldId id="695" r:id="rId222"/>
    <p:sldId id="696" r:id="rId223"/>
    <p:sldId id="697" r:id="rId224"/>
    <p:sldId id="698" r:id="rId225"/>
    <p:sldId id="699" r:id="rId226"/>
    <p:sldId id="700" r:id="rId227"/>
    <p:sldId id="701" r:id="rId228"/>
    <p:sldId id="702" r:id="rId229"/>
    <p:sldId id="703" r:id="rId230"/>
    <p:sldId id="704" r:id="rId231"/>
    <p:sldId id="706" r:id="rId232"/>
    <p:sldId id="705" r:id="rId233"/>
    <p:sldId id="708" r:id="rId234"/>
    <p:sldId id="707" r:id="rId235"/>
    <p:sldId id="709" r:id="rId236"/>
    <p:sldId id="710" r:id="rId237"/>
    <p:sldId id="711" r:id="rId238"/>
    <p:sldId id="712" r:id="rId239"/>
    <p:sldId id="713" r:id="rId240"/>
    <p:sldId id="714" r:id="rId241"/>
    <p:sldId id="715" r:id="rId242"/>
    <p:sldId id="716" r:id="rId243"/>
    <p:sldId id="717" r:id="rId244"/>
    <p:sldId id="718" r:id="rId245"/>
    <p:sldId id="719" r:id="rId246"/>
    <p:sldId id="720" r:id="rId247"/>
    <p:sldId id="721" r:id="rId248"/>
    <p:sldId id="722" r:id="rId249"/>
    <p:sldId id="723" r:id="rId250"/>
    <p:sldId id="725" r:id="rId251"/>
    <p:sldId id="726" r:id="rId252"/>
    <p:sldId id="727" r:id="rId253"/>
    <p:sldId id="728" r:id="rId254"/>
    <p:sldId id="729" r:id="rId255"/>
    <p:sldId id="730" r:id="rId256"/>
    <p:sldId id="468" r:id="rId257"/>
  </p:sldIdLst>
  <p:sldSz cx="9144000" cy="5143500" type="screen16x9"/>
  <p:notesSz cx="6858000" cy="9144000"/>
  <p:embeddedFontLst>
    <p:embeddedFont>
      <p:font typeface="Calibri" pitchFamily="34" charset="0"/>
      <p:regular r:id="rId259"/>
      <p:bold r:id="rId260"/>
      <p:italic r:id="rId261"/>
      <p:boldItalic r:id="rId262"/>
    </p:embeddedFont>
    <p:embeddedFont>
      <p:font typeface="Questrial" charset="0"/>
      <p:regular r:id="rId263"/>
    </p:embeddedFont>
    <p:embeddedFont>
      <p:font typeface="Helvetica Neue" charset="0"/>
      <p:regular r:id="rId264"/>
      <p:bold r:id="rId265"/>
      <p:italic r:id="rId266"/>
      <p:boldItalic r:id="rId267"/>
    </p:embeddedFont>
    <p:embeddedFont>
      <p:font typeface="Proxima Nova" charset="0"/>
      <p:regular r:id="rId268"/>
      <p:bold r:id="rId269"/>
      <p:italic r:id="rId270"/>
      <p:boldItalic r:id="rId2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CE2B9F-11A6-4DBC-91FC-8627E5C144A2}">
  <a:tblStyle styleId="{72CE2B9F-11A6-4DBC-91FC-8627E5C144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7" d="100"/>
          <a:sy n="97" d="100"/>
        </p:scale>
        <p:origin x="-6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font" Target="fonts/font10.fntdata"/><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font" Target="fonts/font11.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font" Target="fonts/font1.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font" Target="fonts/font1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font" Target="fonts/font2.fntdata"/><Relationship Id="rId265" Type="http://schemas.openxmlformats.org/officeDocument/2006/relationships/font" Target="fonts/font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font" Target="fonts/font13.fntdata"/><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font" Target="fonts/font3.fntdata"/><Relationship Id="rId266" Type="http://schemas.openxmlformats.org/officeDocument/2006/relationships/font" Target="fonts/font8.fntdata"/><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font" Target="fonts/font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font" Target="fonts/font5.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font" Target="fonts/font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lvl1pPr>
            <a:lvl2pPr marL="914400" marR="0" lvl="1" indent="-228600" algn="l" rtl="0">
              <a:spcBef>
                <a:spcPts val="0"/>
              </a:spcBef>
              <a:spcAft>
                <a:spcPts val="0"/>
              </a:spcAft>
              <a:buSzPts val="1400"/>
              <a:buNone/>
              <a:defRPr sz="1100" b="0" i="0" u="none" strike="noStrike" cap="none"/>
            </a:lvl2pPr>
            <a:lvl3pPr marL="1371600" marR="0" lvl="2" indent="-228600" algn="l" rtl="0">
              <a:spcBef>
                <a:spcPts val="0"/>
              </a:spcBef>
              <a:spcAft>
                <a:spcPts val="0"/>
              </a:spcAft>
              <a:buSzPts val="1400"/>
              <a:buNone/>
              <a:defRPr sz="1100" b="0" i="0" u="none" strike="noStrike" cap="none"/>
            </a:lvl3pPr>
            <a:lvl4pPr marL="1828800" marR="0" lvl="3" indent="-228600" algn="l" rtl="0">
              <a:spcBef>
                <a:spcPts val="0"/>
              </a:spcBef>
              <a:spcAft>
                <a:spcPts val="0"/>
              </a:spcAft>
              <a:buSzPts val="1400"/>
              <a:buNone/>
              <a:defRPr sz="1100" b="0" i="0" u="none" strike="noStrike" cap="none"/>
            </a:lvl4pPr>
            <a:lvl5pPr marL="2286000" marR="0" lvl="4" indent="-228600" algn="l" rtl="0">
              <a:spcBef>
                <a:spcPts val="0"/>
              </a:spcBef>
              <a:spcAft>
                <a:spcPts val="0"/>
              </a:spcAft>
              <a:buSzPts val="1400"/>
              <a:buNone/>
              <a:defRPr sz="1100" b="0" i="0" u="none" strike="noStrike" cap="none"/>
            </a:lvl5pPr>
            <a:lvl6pPr marL="2743200" marR="0" lvl="5" indent="-228600" algn="l" rtl="0">
              <a:spcBef>
                <a:spcPts val="0"/>
              </a:spcBef>
              <a:spcAft>
                <a:spcPts val="0"/>
              </a:spcAft>
              <a:buSzPts val="1400"/>
              <a:buNone/>
              <a:defRPr sz="1100" b="0" i="0" u="none" strike="noStrike" cap="none"/>
            </a:lvl6pPr>
            <a:lvl7pPr marL="3200400" marR="0" lvl="6" indent="-228600" algn="l" rtl="0">
              <a:spcBef>
                <a:spcPts val="0"/>
              </a:spcBef>
              <a:spcAft>
                <a:spcPts val="0"/>
              </a:spcAft>
              <a:buSzPts val="1400"/>
              <a:buNone/>
              <a:defRPr sz="1100" b="0" i="0" u="none" strike="noStrike" cap="none"/>
            </a:lvl7pPr>
            <a:lvl8pPr marL="3657600" marR="0" lvl="7" indent="-228600" algn="l" rtl="0">
              <a:spcBef>
                <a:spcPts val="0"/>
              </a:spcBef>
              <a:spcAft>
                <a:spcPts val="0"/>
              </a:spcAft>
              <a:buSzPts val="1400"/>
              <a:buNone/>
              <a:defRPr sz="1100" b="0" i="0" u="none" strike="noStrike" cap="none"/>
            </a:lvl8pPr>
            <a:lvl9pPr marL="4114800" marR="0" lvl="8" indent="-228600" algn="l" rtl="0">
              <a:spcBef>
                <a:spcPts val="0"/>
              </a:spcBef>
              <a:spcAft>
                <a:spcPts val="0"/>
              </a:spcAft>
              <a:buSzPts val="1400"/>
              <a:buNone/>
              <a:defRPr sz="1100" b="0" i="0" u="none" strike="noStrike" cap="none"/>
            </a:lvl9pPr>
          </a:lstStyle>
          <a:p>
            <a:endParaRPr/>
          </a:p>
        </p:txBody>
      </p:sp>
    </p:spTree>
    <p:extLst>
      <p:ext uri="{BB962C8B-B14F-4D97-AF65-F5344CB8AC3E}">
        <p14:creationId xmlns:p14="http://schemas.microsoft.com/office/powerpoint/2010/main" val="33920433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Font typeface="Arial"/>
              <a:buNone/>
            </a:pPr>
            <a:endParaRPr sz="1100" b="0" i="0" u="none" strike="noStrike" cap="none"/>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Shape 2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Shape 2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Shape 2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Shape 2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Shape 2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Shape 3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Shape 18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3" name="Shape 184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Shape 3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Single Line" type="secHead">
  <p:cSld name="SECTION_HEADER">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969864" y="2152184"/>
            <a:ext cx="7772400" cy="10214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14" name="Shape 14"/>
          <p:cNvSpPr txBox="1">
            <a:spLocks noGrp="1"/>
          </p:cNvSpPr>
          <p:nvPr>
            <p:ph type="body" idx="1"/>
          </p:nvPr>
        </p:nvSpPr>
        <p:spPr>
          <a:xfrm>
            <a:off x="1374456" y="2943971"/>
            <a:ext cx="6718199" cy="513899"/>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rgbClr val="FFFFFF"/>
              </a:buClr>
              <a:buSzPts val="1000"/>
              <a:buFont typeface="Arial"/>
              <a:buNone/>
              <a:defRPr sz="2100" b="0" i="0" u="none" strike="noStrike" cap="none">
                <a:solidFill>
                  <a:srgbClr val="FFFFFF"/>
                </a:solidFill>
                <a:latin typeface="Arial"/>
                <a:ea typeface="Arial"/>
                <a:cs typeface="Arial"/>
                <a:sym typeface="Arial"/>
              </a:defRPr>
            </a:lvl1pPr>
            <a:lvl2pPr marL="914400" marR="0" lvl="1" indent="-228600" algn="l" rtl="0">
              <a:lnSpc>
                <a:spcPct val="100000"/>
              </a:lnSpc>
              <a:spcBef>
                <a:spcPts val="0"/>
              </a:spcBef>
              <a:spcAft>
                <a:spcPts val="0"/>
              </a:spcAft>
              <a:buClr>
                <a:srgbClr val="A58C9B"/>
              </a:buClr>
              <a:buSzPts val="1000"/>
              <a:buFont typeface="Arial"/>
              <a:buNone/>
              <a:defRPr sz="1300" b="0" i="0" u="none" strike="noStrike" cap="none">
                <a:solidFill>
                  <a:srgbClr val="A58C9B"/>
                </a:solidFill>
                <a:latin typeface="Arial"/>
                <a:ea typeface="Arial"/>
                <a:cs typeface="Arial"/>
                <a:sym typeface="Arial"/>
              </a:defRPr>
            </a:lvl2pPr>
            <a:lvl3pPr marL="1371600" marR="0" lvl="2" indent="-228600" algn="l" rtl="0">
              <a:lnSpc>
                <a:spcPct val="100000"/>
              </a:lnSpc>
              <a:spcBef>
                <a:spcPts val="0"/>
              </a:spcBef>
              <a:spcAft>
                <a:spcPts val="0"/>
              </a:spcAft>
              <a:buClr>
                <a:srgbClr val="A58C9B"/>
              </a:buClr>
              <a:buSzPts val="1000"/>
              <a:buFont typeface="Arial"/>
              <a:buNone/>
              <a:defRPr sz="1200" b="0" i="0" u="none" strike="noStrike" cap="none">
                <a:solidFill>
                  <a:srgbClr val="A58C9B"/>
                </a:solidFill>
                <a:latin typeface="Arial"/>
                <a:ea typeface="Arial"/>
                <a:cs typeface="Arial"/>
                <a:sym typeface="Arial"/>
              </a:defRPr>
            </a:lvl3pPr>
            <a:lvl4pPr marL="1828800" marR="0" lvl="3"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4pPr>
            <a:lvl5pPr marL="2286000" marR="0" lvl="4"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5pPr>
            <a:lvl6pPr marL="2743200" marR="0" lvl="5"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6pPr>
            <a:lvl7pPr marL="3200400" marR="0" lvl="6"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7pPr>
            <a:lvl8pPr marL="3657600" marR="0" lvl="7"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8pPr>
            <a:lvl9pPr marL="4114800" marR="0" lvl="8"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9pPr>
          </a:lstStyle>
          <a:p>
            <a:endParaRPr/>
          </a:p>
        </p:txBody>
      </p:sp>
      <p:sp>
        <p:nvSpPr>
          <p:cNvPr id="15" name="Shape 15"/>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18" name="Shape 18"/>
          <p:cNvPicPr preferRelativeResize="0"/>
          <p:nvPr/>
        </p:nvPicPr>
        <p:blipFill rotWithShape="1">
          <a:blip r:embed="rId2">
            <a:alphaModFix/>
          </a:blip>
          <a:srcRect/>
          <a:stretch/>
        </p:blipFill>
        <p:spPr>
          <a:xfrm>
            <a:off x="8198093" y="2952158"/>
            <a:ext cx="254699" cy="316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ining - Section Header">
  <p:cSld name="Training - Section Header">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969862" y="2152184"/>
            <a:ext cx="7772400" cy="1208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73" name="Shape 73"/>
          <p:cNvSpPr txBox="1">
            <a:spLocks noGrp="1"/>
          </p:cNvSpPr>
          <p:nvPr>
            <p:ph type="body" idx="1"/>
          </p:nvPr>
        </p:nvSpPr>
        <p:spPr>
          <a:xfrm>
            <a:off x="1374456" y="3741189"/>
            <a:ext cx="6707099" cy="513899"/>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rgbClr val="FFFFFF"/>
              </a:buClr>
              <a:buSzPts val="1000"/>
              <a:buFont typeface="Arial"/>
              <a:buNone/>
              <a:defRPr sz="2100" b="0" i="0" u="none" strike="noStrike" cap="none">
                <a:solidFill>
                  <a:srgbClr val="FFFFFF"/>
                </a:solidFill>
                <a:latin typeface="Arial"/>
                <a:ea typeface="Arial"/>
                <a:cs typeface="Arial"/>
                <a:sym typeface="Arial"/>
              </a:defRPr>
            </a:lvl1pPr>
            <a:lvl2pPr marL="914400" marR="0" lvl="1" indent="-228600" algn="l" rtl="0">
              <a:lnSpc>
                <a:spcPct val="100000"/>
              </a:lnSpc>
              <a:spcBef>
                <a:spcPts val="0"/>
              </a:spcBef>
              <a:spcAft>
                <a:spcPts val="0"/>
              </a:spcAft>
              <a:buClr>
                <a:srgbClr val="A58C9B"/>
              </a:buClr>
              <a:buSzPts val="1000"/>
              <a:buFont typeface="Arial"/>
              <a:buNone/>
              <a:defRPr sz="1300" b="0" i="0" u="none" strike="noStrike" cap="none">
                <a:solidFill>
                  <a:srgbClr val="A58C9B"/>
                </a:solidFill>
                <a:latin typeface="Arial"/>
                <a:ea typeface="Arial"/>
                <a:cs typeface="Arial"/>
                <a:sym typeface="Arial"/>
              </a:defRPr>
            </a:lvl2pPr>
            <a:lvl3pPr marL="1371600" marR="0" lvl="2" indent="-228600" algn="l" rtl="0">
              <a:lnSpc>
                <a:spcPct val="100000"/>
              </a:lnSpc>
              <a:spcBef>
                <a:spcPts val="0"/>
              </a:spcBef>
              <a:spcAft>
                <a:spcPts val="0"/>
              </a:spcAft>
              <a:buClr>
                <a:srgbClr val="A58C9B"/>
              </a:buClr>
              <a:buSzPts val="1000"/>
              <a:buFont typeface="Arial"/>
              <a:buNone/>
              <a:defRPr sz="1200" b="0" i="0" u="none" strike="noStrike" cap="none">
                <a:solidFill>
                  <a:srgbClr val="A58C9B"/>
                </a:solidFill>
                <a:latin typeface="Arial"/>
                <a:ea typeface="Arial"/>
                <a:cs typeface="Arial"/>
                <a:sym typeface="Arial"/>
              </a:defRPr>
            </a:lvl3pPr>
            <a:lvl4pPr marL="1828800" marR="0" lvl="3"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4pPr>
            <a:lvl5pPr marL="2286000" marR="0" lvl="4"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5pPr>
            <a:lvl6pPr marL="2743200" marR="0" lvl="5"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6pPr>
            <a:lvl7pPr marL="3200400" marR="0" lvl="6"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7pPr>
            <a:lvl8pPr marL="3657600" marR="0" lvl="7"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8pPr>
            <a:lvl9pPr marL="4114800" marR="0" lvl="8" indent="-228600" algn="l" rtl="0">
              <a:lnSpc>
                <a:spcPct val="100000"/>
              </a:lnSpc>
              <a:spcBef>
                <a:spcPts val="0"/>
              </a:spcBef>
              <a:spcAft>
                <a:spcPts val="0"/>
              </a:spcAft>
              <a:buClr>
                <a:srgbClr val="A58C9B"/>
              </a:buClr>
              <a:buSzPts val="1000"/>
              <a:buFont typeface="Arial"/>
              <a:buNone/>
              <a:defRPr sz="1000" b="0" i="0" u="none" strike="noStrike" cap="none">
                <a:solidFill>
                  <a:srgbClr val="A58C9B"/>
                </a:solidFill>
                <a:latin typeface="Arial"/>
                <a:ea typeface="Arial"/>
                <a:cs typeface="Arial"/>
                <a:sym typeface="Arial"/>
              </a:defRPr>
            </a:lvl9pPr>
          </a:lstStyle>
          <a:p>
            <a:endParaRPr/>
          </a:p>
        </p:txBody>
      </p:sp>
      <p:sp>
        <p:nvSpPr>
          <p:cNvPr id="74" name="Shape 74"/>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77" name="Shape 77"/>
          <p:cNvPicPr preferRelativeResize="0"/>
          <p:nvPr/>
        </p:nvPicPr>
        <p:blipFill rotWithShape="1">
          <a:blip r:embed="rId2">
            <a:alphaModFix/>
          </a:blip>
          <a:srcRect/>
          <a:stretch/>
        </p:blipFill>
        <p:spPr>
          <a:xfrm>
            <a:off x="8198093" y="3741189"/>
            <a:ext cx="254699" cy="3164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ining - Profile Consultant">
  <p:cSld name="Training - Profile Consultant">
    <p:spTree>
      <p:nvGrpSpPr>
        <p:cNvPr id="1" name="Shape 78"/>
        <p:cNvGrpSpPr/>
        <p:nvPr/>
      </p:nvGrpSpPr>
      <p:grpSpPr>
        <a:xfrm>
          <a:off x="0" y="0"/>
          <a:ext cx="0" cy="0"/>
          <a:chOff x="0" y="0"/>
          <a:chExt cx="0" cy="0"/>
        </a:xfrm>
      </p:grpSpPr>
      <p:pic>
        <p:nvPicPr>
          <p:cNvPr id="79" name="Shape 79" descr="Xebia_linkedin_white.png"/>
          <p:cNvPicPr preferRelativeResize="0"/>
          <p:nvPr/>
        </p:nvPicPr>
        <p:blipFill rotWithShape="1">
          <a:blip r:embed="rId2">
            <a:alphaModFix/>
          </a:blip>
          <a:srcRect/>
          <a:stretch/>
        </p:blipFill>
        <p:spPr>
          <a:xfrm>
            <a:off x="3339166" y="3569619"/>
            <a:ext cx="199800" cy="199800"/>
          </a:xfrm>
          <a:prstGeom prst="rect">
            <a:avLst/>
          </a:prstGeom>
          <a:noFill/>
          <a:ln>
            <a:noFill/>
          </a:ln>
        </p:spPr>
      </p:pic>
      <p:pic>
        <p:nvPicPr>
          <p:cNvPr id="80" name="Shape 80" descr="Xebia_twitter_white.png"/>
          <p:cNvPicPr preferRelativeResize="0"/>
          <p:nvPr/>
        </p:nvPicPr>
        <p:blipFill rotWithShape="1">
          <a:blip r:embed="rId3">
            <a:alphaModFix/>
          </a:blip>
          <a:srcRect/>
          <a:stretch/>
        </p:blipFill>
        <p:spPr>
          <a:xfrm>
            <a:off x="3343857" y="3812507"/>
            <a:ext cx="198899" cy="198899"/>
          </a:xfrm>
          <a:prstGeom prst="rect">
            <a:avLst/>
          </a:prstGeom>
          <a:noFill/>
          <a:ln>
            <a:noFill/>
          </a:ln>
        </p:spPr>
      </p:pic>
      <p:sp>
        <p:nvSpPr>
          <p:cNvPr id="81" name="Shape 81"/>
          <p:cNvSpPr txBox="1">
            <a:spLocks noGrp="1"/>
          </p:cNvSpPr>
          <p:nvPr>
            <p:ph type="title"/>
          </p:nvPr>
        </p:nvSpPr>
        <p:spPr>
          <a:xfrm>
            <a:off x="543995" y="660663"/>
            <a:ext cx="74966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0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82" name="Shape 82"/>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ftr" idx="11"/>
          </p:nvPr>
        </p:nvSpPr>
        <p:spPr>
          <a:xfrm rot="5400000">
            <a:off x="7473727" y="1843370"/>
            <a:ext cx="4040699" cy="365099"/>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85" name="Shape 85"/>
          <p:cNvSpPr>
            <a:spLocks noGrp="1"/>
          </p:cNvSpPr>
          <p:nvPr>
            <p:ph type="pic" idx="2"/>
          </p:nvPr>
        </p:nvSpPr>
        <p:spPr>
          <a:xfrm>
            <a:off x="1067673" y="1400618"/>
            <a:ext cx="1604399" cy="1605299"/>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rgbClr val="A6A7A6"/>
              </a:buClr>
              <a:buSzPts val="1400"/>
              <a:buFont typeface="Arial"/>
              <a:buNone/>
              <a:defRPr sz="1800" b="0" i="0" u="none" strike="noStrike" cap="none">
                <a:solidFill>
                  <a:srgbClr val="A6A7A6"/>
                </a:solidFill>
                <a:latin typeface="Arial"/>
                <a:ea typeface="Arial"/>
                <a:cs typeface="Arial"/>
                <a:sym typeface="Arial"/>
              </a:defRPr>
            </a:lvl1pPr>
            <a:lvl2pPr marL="342900" marR="0" lvl="1" indent="0" algn="l" rtl="0">
              <a:lnSpc>
                <a:spcPct val="100000"/>
              </a:lnSpc>
              <a:spcBef>
                <a:spcPts val="0"/>
              </a:spcBef>
              <a:spcAft>
                <a:spcPts val="0"/>
              </a:spcAft>
              <a:buClr>
                <a:schemeClr val="dk2"/>
              </a:buClr>
              <a:buSzPts val="1000"/>
              <a:buFont typeface="Merriweather Sans"/>
              <a:buChar char="­"/>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2"/>
              </a:buClr>
              <a:buSzPts val="1000"/>
              <a:buFont typeface="Merriweather Sans"/>
              <a:buChar char="­"/>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2"/>
              </a:buClr>
              <a:buSzPts val="1000"/>
              <a:buFont typeface="Merriweather Sans"/>
              <a:buChar char="­"/>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2"/>
              </a:buClr>
              <a:buSzPts val="1000"/>
              <a:buFont typeface="Merriweather Sans"/>
              <a:buChar char="­"/>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000"/>
              <a:buFont typeface="Arial"/>
              <a:buChar char="•"/>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000"/>
              <a:buFont typeface="Arial"/>
              <a:buChar char="•"/>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000"/>
              <a:buFont typeface="Arial"/>
              <a:buChar char="•"/>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86" name="Shape 86"/>
          <p:cNvSpPr txBox="1"/>
          <p:nvPr/>
        </p:nvSpPr>
        <p:spPr>
          <a:xfrm>
            <a:off x="3004825" y="1353500"/>
            <a:ext cx="1390200" cy="300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FFFFFF"/>
              </a:buClr>
              <a:buFont typeface="Arial"/>
              <a:buNone/>
            </a:pPr>
            <a:r>
              <a:rPr lang="en" sz="1500" b="0" i="0" u="none" strike="noStrike" cap="none">
                <a:solidFill>
                  <a:srgbClr val="FFFFFF"/>
                </a:solidFill>
                <a:latin typeface="Arial"/>
                <a:ea typeface="Arial"/>
                <a:cs typeface="Arial"/>
                <a:sym typeface="Arial"/>
              </a:rPr>
              <a:t>Job</a:t>
            </a:r>
            <a:endParaRPr/>
          </a:p>
        </p:txBody>
      </p:sp>
      <p:sp>
        <p:nvSpPr>
          <p:cNvPr id="87" name="Shape 87"/>
          <p:cNvSpPr txBox="1"/>
          <p:nvPr/>
        </p:nvSpPr>
        <p:spPr>
          <a:xfrm>
            <a:off x="3004825" y="1883090"/>
            <a:ext cx="1390200" cy="300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FFFFFF"/>
              </a:buClr>
              <a:buFont typeface="Arial"/>
              <a:buNone/>
            </a:pPr>
            <a:r>
              <a:rPr lang="en" sz="1500" b="0" i="0" u="none" strike="noStrike" cap="none">
                <a:solidFill>
                  <a:srgbClr val="FFFFFF"/>
                </a:solidFill>
                <a:latin typeface="Arial"/>
                <a:ea typeface="Arial"/>
                <a:cs typeface="Arial"/>
                <a:sym typeface="Arial"/>
              </a:rPr>
              <a:t>Clients</a:t>
            </a:r>
            <a:endParaRPr/>
          </a:p>
        </p:txBody>
      </p:sp>
      <p:sp>
        <p:nvSpPr>
          <p:cNvPr id="88" name="Shape 88"/>
          <p:cNvSpPr txBox="1"/>
          <p:nvPr/>
        </p:nvSpPr>
        <p:spPr>
          <a:xfrm>
            <a:off x="3004825" y="2682439"/>
            <a:ext cx="1390200" cy="300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FFFFFF"/>
              </a:buClr>
              <a:buFont typeface="Arial"/>
              <a:buNone/>
            </a:pPr>
            <a:r>
              <a:rPr lang="en" sz="1500" b="0" i="0" u="none" strike="noStrike" cap="none">
                <a:solidFill>
                  <a:srgbClr val="FFFFFF"/>
                </a:solidFill>
                <a:latin typeface="Arial"/>
                <a:ea typeface="Arial"/>
                <a:cs typeface="Arial"/>
                <a:sym typeface="Arial"/>
              </a:rPr>
              <a:t>Contact</a:t>
            </a:r>
            <a:endParaRPr/>
          </a:p>
        </p:txBody>
      </p:sp>
      <p:sp>
        <p:nvSpPr>
          <p:cNvPr id="89" name="Shape 89"/>
          <p:cNvSpPr txBox="1">
            <a:spLocks noGrp="1"/>
          </p:cNvSpPr>
          <p:nvPr>
            <p:ph type="body" idx="1"/>
          </p:nvPr>
        </p:nvSpPr>
        <p:spPr>
          <a:xfrm>
            <a:off x="3296258" y="1625658"/>
            <a:ext cx="4546799" cy="29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3"/>
          </p:nvPr>
        </p:nvSpPr>
        <p:spPr>
          <a:xfrm>
            <a:off x="3296258" y="2147009"/>
            <a:ext cx="4546799" cy="6272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4"/>
          </p:nvPr>
        </p:nvSpPr>
        <p:spPr>
          <a:xfrm>
            <a:off x="3296258" y="2956185"/>
            <a:ext cx="4546799" cy="301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5"/>
          </p:nvPr>
        </p:nvSpPr>
        <p:spPr>
          <a:xfrm>
            <a:off x="3296258" y="3217460"/>
            <a:ext cx="4546799" cy="301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body" idx="6"/>
          </p:nvPr>
        </p:nvSpPr>
        <p:spPr>
          <a:xfrm>
            <a:off x="3571858" y="3489665"/>
            <a:ext cx="4546799" cy="301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body" idx="7"/>
          </p:nvPr>
        </p:nvSpPr>
        <p:spPr>
          <a:xfrm>
            <a:off x="3571858" y="3746921"/>
            <a:ext cx="4546799" cy="3017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95" name="Shape 95" descr="Xebia_Customer_Intimacy_Icon_PPT-DEF.png"/>
          <p:cNvPicPr preferRelativeResize="0"/>
          <p:nvPr/>
        </p:nvPicPr>
        <p:blipFill rotWithShape="1">
          <a:blip r:embed="rId4">
            <a:alphaModFix/>
          </a:blip>
          <a:srcRect/>
          <a:stretch/>
        </p:blipFill>
        <p:spPr>
          <a:xfrm>
            <a:off x="8280562" y="399112"/>
            <a:ext cx="620700" cy="620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102"/>
        <p:cNvGrpSpPr/>
        <p:nvPr/>
      </p:nvGrpSpPr>
      <p:grpSpPr>
        <a:xfrm>
          <a:off x="0" y="0"/>
          <a:ext cx="0" cy="0"/>
          <a:chOff x="0" y="0"/>
          <a:chExt cx="0" cy="0"/>
        </a:xfrm>
      </p:grpSpPr>
      <p:sp>
        <p:nvSpPr>
          <p:cNvPr id="103" name="Shape 103"/>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2145712" y="2967150"/>
            <a:ext cx="90000" cy="90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 name="Shape 105"/>
          <p:cNvCxnSpPr>
            <a:stCxn id="104" idx="6"/>
          </p:cNvCxnSpPr>
          <p:nvPr/>
        </p:nvCxnSpPr>
        <p:spPr>
          <a:xfrm>
            <a:off x="2235712" y="3012150"/>
            <a:ext cx="4672800" cy="0"/>
          </a:xfrm>
          <a:prstGeom prst="straightConnector1">
            <a:avLst/>
          </a:prstGeom>
          <a:noFill/>
          <a:ln w="9525" cap="flat" cmpd="sng">
            <a:solidFill>
              <a:srgbClr val="FFFFFF"/>
            </a:solidFill>
            <a:prstDash val="solid"/>
            <a:round/>
            <a:headEnd type="none" w="sm" len="sm"/>
            <a:tailEnd type="none" w="sm" len="sm"/>
          </a:ln>
        </p:spPr>
      </p:cxnSp>
      <p:sp>
        <p:nvSpPr>
          <p:cNvPr id="106" name="Shape 106"/>
          <p:cNvSpPr/>
          <p:nvPr/>
        </p:nvSpPr>
        <p:spPr>
          <a:xfrm>
            <a:off x="6908487" y="2967150"/>
            <a:ext cx="90000" cy="90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txBox="1">
            <a:spLocks noGrp="1"/>
          </p:cNvSpPr>
          <p:nvPr>
            <p:ph type="title"/>
          </p:nvPr>
        </p:nvSpPr>
        <p:spPr>
          <a:xfrm>
            <a:off x="1268800" y="1629150"/>
            <a:ext cx="6606600" cy="11607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1400"/>
              <a:buFont typeface="Arial"/>
              <a:buNone/>
              <a:defRPr sz="3000" b="1" i="0" u="none" strike="noStrike" cap="none">
                <a:solidFill>
                  <a:srgbClr val="FFFFFF"/>
                </a:solidFill>
                <a:latin typeface="Arial"/>
                <a:ea typeface="Arial"/>
                <a:cs typeface="Arial"/>
                <a:sym typeface="Arial"/>
              </a:defRPr>
            </a:lvl1pPr>
            <a:lvl2pPr lvl="1" indent="0" algn="ctr" rtl="0">
              <a:lnSpc>
                <a:spcPct val="100000"/>
              </a:lnSpc>
              <a:spcBef>
                <a:spcPts val="0"/>
              </a:spcBef>
              <a:spcAft>
                <a:spcPts val="0"/>
              </a:spcAft>
              <a:buClr>
                <a:srgbClr val="FFFFFF"/>
              </a:buClr>
              <a:buSzPts val="1400"/>
              <a:buFont typeface="Arial"/>
              <a:buNone/>
              <a:defRPr sz="3000" b="1">
                <a:solidFill>
                  <a:srgbClr val="FFFFFF"/>
                </a:solidFill>
              </a:defRPr>
            </a:lvl2pPr>
            <a:lvl3pPr lvl="2" indent="0" algn="ctr" rtl="0">
              <a:lnSpc>
                <a:spcPct val="100000"/>
              </a:lnSpc>
              <a:spcBef>
                <a:spcPts val="0"/>
              </a:spcBef>
              <a:spcAft>
                <a:spcPts val="0"/>
              </a:spcAft>
              <a:buClr>
                <a:srgbClr val="FFFFFF"/>
              </a:buClr>
              <a:buSzPts val="1400"/>
              <a:buFont typeface="Arial"/>
              <a:buNone/>
              <a:defRPr sz="3000" b="1">
                <a:solidFill>
                  <a:srgbClr val="FFFFFF"/>
                </a:solidFill>
              </a:defRPr>
            </a:lvl3pPr>
            <a:lvl4pPr lvl="3" indent="0" algn="ctr" rtl="0">
              <a:lnSpc>
                <a:spcPct val="100000"/>
              </a:lnSpc>
              <a:spcBef>
                <a:spcPts val="0"/>
              </a:spcBef>
              <a:spcAft>
                <a:spcPts val="0"/>
              </a:spcAft>
              <a:buClr>
                <a:srgbClr val="FFFFFF"/>
              </a:buClr>
              <a:buSzPts val="1400"/>
              <a:buFont typeface="Arial"/>
              <a:buNone/>
              <a:defRPr sz="3000" b="1">
                <a:solidFill>
                  <a:srgbClr val="FFFFFF"/>
                </a:solidFill>
              </a:defRPr>
            </a:lvl4pPr>
            <a:lvl5pPr lvl="4" indent="0" algn="ctr" rtl="0">
              <a:lnSpc>
                <a:spcPct val="100000"/>
              </a:lnSpc>
              <a:spcBef>
                <a:spcPts val="0"/>
              </a:spcBef>
              <a:spcAft>
                <a:spcPts val="0"/>
              </a:spcAft>
              <a:buClr>
                <a:srgbClr val="FFFFFF"/>
              </a:buClr>
              <a:buSzPts val="1400"/>
              <a:buFont typeface="Arial"/>
              <a:buNone/>
              <a:defRPr sz="3000" b="1">
                <a:solidFill>
                  <a:srgbClr val="FFFFFF"/>
                </a:solidFill>
              </a:defRPr>
            </a:lvl5pPr>
            <a:lvl6pPr lvl="5" indent="0" algn="ctr" rtl="0">
              <a:lnSpc>
                <a:spcPct val="100000"/>
              </a:lnSpc>
              <a:spcBef>
                <a:spcPts val="0"/>
              </a:spcBef>
              <a:spcAft>
                <a:spcPts val="0"/>
              </a:spcAft>
              <a:buClr>
                <a:srgbClr val="FFFFFF"/>
              </a:buClr>
              <a:buSzPts val="1400"/>
              <a:buFont typeface="Arial"/>
              <a:buNone/>
              <a:defRPr sz="3000" b="1">
                <a:solidFill>
                  <a:srgbClr val="FFFFFF"/>
                </a:solidFill>
              </a:defRPr>
            </a:lvl6pPr>
            <a:lvl7pPr lvl="6" indent="0" algn="ctr" rtl="0">
              <a:lnSpc>
                <a:spcPct val="100000"/>
              </a:lnSpc>
              <a:spcBef>
                <a:spcPts val="0"/>
              </a:spcBef>
              <a:spcAft>
                <a:spcPts val="0"/>
              </a:spcAft>
              <a:buClr>
                <a:srgbClr val="FFFFFF"/>
              </a:buClr>
              <a:buSzPts val="1400"/>
              <a:buFont typeface="Arial"/>
              <a:buNone/>
              <a:defRPr sz="3000" b="1">
                <a:solidFill>
                  <a:srgbClr val="FFFFFF"/>
                </a:solidFill>
              </a:defRPr>
            </a:lvl7pPr>
            <a:lvl8pPr lvl="7" indent="0" algn="ctr" rtl="0">
              <a:lnSpc>
                <a:spcPct val="100000"/>
              </a:lnSpc>
              <a:spcBef>
                <a:spcPts val="0"/>
              </a:spcBef>
              <a:spcAft>
                <a:spcPts val="0"/>
              </a:spcAft>
              <a:buClr>
                <a:srgbClr val="FFFFFF"/>
              </a:buClr>
              <a:buSzPts val="1400"/>
              <a:buFont typeface="Arial"/>
              <a:buNone/>
              <a:defRPr sz="3000" b="1">
                <a:solidFill>
                  <a:srgbClr val="FFFFFF"/>
                </a:solidFill>
              </a:defRPr>
            </a:lvl8pPr>
            <a:lvl9pPr lvl="8" indent="0" algn="ctr" rtl="0">
              <a:lnSpc>
                <a:spcPct val="100000"/>
              </a:lnSpc>
              <a:spcBef>
                <a:spcPts val="0"/>
              </a:spcBef>
              <a:spcAft>
                <a:spcPts val="0"/>
              </a:spcAft>
              <a:buClr>
                <a:srgbClr val="FFFFFF"/>
              </a:buClr>
              <a:buSzPts val="1400"/>
              <a:buFont typeface="Arial"/>
              <a:buNone/>
              <a:defRPr sz="3000" b="1">
                <a:solidFill>
                  <a:srgbClr val="FFFFFF"/>
                </a:solidFill>
              </a:defRPr>
            </a:lvl9pPr>
          </a:lstStyle>
          <a:p>
            <a:endParaRPr/>
          </a:p>
        </p:txBody>
      </p:sp>
      <p:sp>
        <p:nvSpPr>
          <p:cNvPr id="108" name="Shape 108"/>
          <p:cNvSpPr txBox="1">
            <a:spLocks noGrp="1"/>
          </p:cNvSpPr>
          <p:nvPr>
            <p:ph type="sldNum" idx="12"/>
          </p:nvPr>
        </p:nvSpPr>
        <p:spPr>
          <a:xfrm>
            <a:off x="8497999" y="468875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dk1"/>
              </a:buClr>
              <a:buSzPts val="1400"/>
              <a:buFont typeface="Arial"/>
              <a:buNone/>
              <a:defRPr sz="52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1400"/>
              <a:buFont typeface="Arial"/>
              <a:buNone/>
              <a:defRPr sz="5200">
                <a:solidFill>
                  <a:schemeClr val="dk1"/>
                </a:solidFill>
              </a:defRPr>
            </a:lvl2pPr>
            <a:lvl3pPr lvl="2" indent="0" algn="ctr" rtl="0">
              <a:spcBef>
                <a:spcPts val="0"/>
              </a:spcBef>
              <a:spcAft>
                <a:spcPts val="0"/>
              </a:spcAft>
              <a:buClr>
                <a:schemeClr val="dk1"/>
              </a:buClr>
              <a:buSzPts val="1400"/>
              <a:buFont typeface="Arial"/>
              <a:buNone/>
              <a:defRPr sz="5200">
                <a:solidFill>
                  <a:schemeClr val="dk1"/>
                </a:solidFill>
              </a:defRPr>
            </a:lvl3pPr>
            <a:lvl4pPr lvl="3" indent="0" algn="ctr" rtl="0">
              <a:spcBef>
                <a:spcPts val="0"/>
              </a:spcBef>
              <a:spcAft>
                <a:spcPts val="0"/>
              </a:spcAft>
              <a:buClr>
                <a:schemeClr val="dk1"/>
              </a:buClr>
              <a:buSzPts val="1400"/>
              <a:buFont typeface="Arial"/>
              <a:buNone/>
              <a:defRPr sz="5200">
                <a:solidFill>
                  <a:schemeClr val="dk1"/>
                </a:solidFill>
              </a:defRPr>
            </a:lvl4pPr>
            <a:lvl5pPr lvl="4" indent="0" algn="ctr" rtl="0">
              <a:spcBef>
                <a:spcPts val="0"/>
              </a:spcBef>
              <a:spcAft>
                <a:spcPts val="0"/>
              </a:spcAft>
              <a:buClr>
                <a:schemeClr val="dk1"/>
              </a:buClr>
              <a:buSzPts val="1400"/>
              <a:buFont typeface="Arial"/>
              <a:buNone/>
              <a:defRPr sz="5200">
                <a:solidFill>
                  <a:schemeClr val="dk1"/>
                </a:solidFill>
              </a:defRPr>
            </a:lvl5pPr>
            <a:lvl6pPr lvl="5" indent="0" algn="ctr" rtl="0">
              <a:spcBef>
                <a:spcPts val="0"/>
              </a:spcBef>
              <a:spcAft>
                <a:spcPts val="0"/>
              </a:spcAft>
              <a:buClr>
                <a:schemeClr val="dk1"/>
              </a:buClr>
              <a:buSzPts val="1400"/>
              <a:buFont typeface="Arial"/>
              <a:buNone/>
              <a:defRPr sz="5200">
                <a:solidFill>
                  <a:schemeClr val="dk1"/>
                </a:solidFill>
              </a:defRPr>
            </a:lvl6pPr>
            <a:lvl7pPr lvl="6" indent="0" algn="ctr" rtl="0">
              <a:spcBef>
                <a:spcPts val="0"/>
              </a:spcBef>
              <a:spcAft>
                <a:spcPts val="0"/>
              </a:spcAft>
              <a:buClr>
                <a:schemeClr val="dk1"/>
              </a:buClr>
              <a:buSzPts val="1400"/>
              <a:buFont typeface="Arial"/>
              <a:buNone/>
              <a:defRPr sz="5200">
                <a:solidFill>
                  <a:schemeClr val="dk1"/>
                </a:solidFill>
              </a:defRPr>
            </a:lvl7pPr>
            <a:lvl8pPr lvl="7" indent="0" algn="ctr" rtl="0">
              <a:spcBef>
                <a:spcPts val="0"/>
              </a:spcBef>
              <a:spcAft>
                <a:spcPts val="0"/>
              </a:spcAft>
              <a:buClr>
                <a:schemeClr val="dk1"/>
              </a:buClr>
              <a:buSzPts val="1400"/>
              <a:buFont typeface="Arial"/>
              <a:buNone/>
              <a:defRPr sz="5200">
                <a:solidFill>
                  <a:schemeClr val="dk1"/>
                </a:solidFill>
              </a:defRPr>
            </a:lvl8pPr>
            <a:lvl9pPr lvl="8" indent="0" algn="ctr" rtl="0">
              <a:spcBef>
                <a:spcPts val="0"/>
              </a:spcBef>
              <a:spcAft>
                <a:spcPts val="0"/>
              </a:spcAft>
              <a:buClr>
                <a:schemeClr val="dk1"/>
              </a:buClr>
              <a:buSzPts val="1400"/>
              <a:buFont typeface="Arial"/>
              <a:buNone/>
              <a:defRPr sz="5200">
                <a:solidFill>
                  <a:schemeClr val="dk1"/>
                </a:solidFill>
              </a:defRPr>
            </a:lvl9pPr>
          </a:lstStyle>
          <a:p>
            <a:endParaRPr/>
          </a:p>
        </p:txBody>
      </p:sp>
      <p:sp>
        <p:nvSpPr>
          <p:cNvPr id="111" name="Shape 1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9pPr>
          </a:lstStyle>
          <a:p>
            <a:endParaRPr/>
          </a:p>
        </p:txBody>
      </p:sp>
      <p:sp>
        <p:nvSpPr>
          <p:cNvPr id="112" name="Shape 11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Arial"/>
              <a:buNone/>
              <a:defRPr sz="36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1400"/>
              <a:buFont typeface="Arial"/>
              <a:buNone/>
              <a:defRPr sz="3600">
                <a:solidFill>
                  <a:schemeClr val="dk1"/>
                </a:solidFill>
              </a:defRPr>
            </a:lvl2pPr>
            <a:lvl3pPr lvl="2" indent="0" algn="ctr" rtl="0">
              <a:spcBef>
                <a:spcPts val="0"/>
              </a:spcBef>
              <a:spcAft>
                <a:spcPts val="0"/>
              </a:spcAft>
              <a:buClr>
                <a:schemeClr val="dk1"/>
              </a:buClr>
              <a:buSzPts val="1400"/>
              <a:buFont typeface="Arial"/>
              <a:buNone/>
              <a:defRPr sz="3600">
                <a:solidFill>
                  <a:schemeClr val="dk1"/>
                </a:solidFill>
              </a:defRPr>
            </a:lvl3pPr>
            <a:lvl4pPr lvl="3" indent="0" algn="ctr" rtl="0">
              <a:spcBef>
                <a:spcPts val="0"/>
              </a:spcBef>
              <a:spcAft>
                <a:spcPts val="0"/>
              </a:spcAft>
              <a:buClr>
                <a:schemeClr val="dk1"/>
              </a:buClr>
              <a:buSzPts val="1400"/>
              <a:buFont typeface="Arial"/>
              <a:buNone/>
              <a:defRPr sz="3600">
                <a:solidFill>
                  <a:schemeClr val="dk1"/>
                </a:solidFill>
              </a:defRPr>
            </a:lvl4pPr>
            <a:lvl5pPr lvl="4" indent="0" algn="ctr" rtl="0">
              <a:spcBef>
                <a:spcPts val="0"/>
              </a:spcBef>
              <a:spcAft>
                <a:spcPts val="0"/>
              </a:spcAft>
              <a:buClr>
                <a:schemeClr val="dk1"/>
              </a:buClr>
              <a:buSzPts val="1400"/>
              <a:buFont typeface="Arial"/>
              <a:buNone/>
              <a:defRPr sz="3600">
                <a:solidFill>
                  <a:schemeClr val="dk1"/>
                </a:solidFill>
              </a:defRPr>
            </a:lvl5pPr>
            <a:lvl6pPr lvl="5" indent="0" algn="ctr" rtl="0">
              <a:spcBef>
                <a:spcPts val="0"/>
              </a:spcBef>
              <a:spcAft>
                <a:spcPts val="0"/>
              </a:spcAft>
              <a:buClr>
                <a:schemeClr val="dk1"/>
              </a:buClr>
              <a:buSzPts val="1400"/>
              <a:buFont typeface="Arial"/>
              <a:buNone/>
              <a:defRPr sz="3600">
                <a:solidFill>
                  <a:schemeClr val="dk1"/>
                </a:solidFill>
              </a:defRPr>
            </a:lvl6pPr>
            <a:lvl7pPr lvl="6" indent="0" algn="ctr" rtl="0">
              <a:spcBef>
                <a:spcPts val="0"/>
              </a:spcBef>
              <a:spcAft>
                <a:spcPts val="0"/>
              </a:spcAft>
              <a:buClr>
                <a:schemeClr val="dk1"/>
              </a:buClr>
              <a:buSzPts val="1400"/>
              <a:buFont typeface="Arial"/>
              <a:buNone/>
              <a:defRPr sz="3600">
                <a:solidFill>
                  <a:schemeClr val="dk1"/>
                </a:solidFill>
              </a:defRPr>
            </a:lvl7pPr>
            <a:lvl8pPr lvl="7" indent="0" algn="ctr" rtl="0">
              <a:spcBef>
                <a:spcPts val="0"/>
              </a:spcBef>
              <a:spcAft>
                <a:spcPts val="0"/>
              </a:spcAft>
              <a:buClr>
                <a:schemeClr val="dk1"/>
              </a:buClr>
              <a:buSzPts val="1400"/>
              <a:buFont typeface="Arial"/>
              <a:buNone/>
              <a:defRPr sz="3600">
                <a:solidFill>
                  <a:schemeClr val="dk1"/>
                </a:solidFill>
              </a:defRPr>
            </a:lvl8pPr>
            <a:lvl9pPr lvl="8" indent="0" algn="ctr" rtl="0">
              <a:spcBef>
                <a:spcPts val="0"/>
              </a:spcBef>
              <a:spcAft>
                <a:spcPts val="0"/>
              </a:spcAft>
              <a:buClr>
                <a:schemeClr val="dk1"/>
              </a:buClr>
              <a:buSzPts val="1400"/>
              <a:buFont typeface="Arial"/>
              <a:buNone/>
              <a:defRPr sz="3600">
                <a:solidFill>
                  <a:schemeClr val="dk1"/>
                </a:solidFill>
              </a:defRPr>
            </a:lvl9pPr>
          </a:lstStyle>
          <a:p>
            <a:endParaRPr/>
          </a:p>
        </p:txBody>
      </p:sp>
      <p:sp>
        <p:nvSpPr>
          <p:cNvPr id="115" name="Shape 11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a:solidFill>
                  <a:schemeClr val="dk1"/>
                </a:solidFill>
              </a:defRPr>
            </a:lvl2pPr>
            <a:lvl3pPr lvl="2" indent="0" rtl="0">
              <a:spcBef>
                <a:spcPts val="0"/>
              </a:spcBef>
              <a:spcAft>
                <a:spcPts val="0"/>
              </a:spcAft>
              <a:buClr>
                <a:schemeClr val="dk1"/>
              </a:buClr>
              <a:buSzPts val="1400"/>
              <a:buFont typeface="Arial"/>
              <a:buNone/>
              <a:defRPr sz="2800">
                <a:solidFill>
                  <a:schemeClr val="dk1"/>
                </a:solidFill>
              </a:defRPr>
            </a:lvl3pPr>
            <a:lvl4pPr lvl="3" indent="0" rtl="0">
              <a:spcBef>
                <a:spcPts val="0"/>
              </a:spcBef>
              <a:spcAft>
                <a:spcPts val="0"/>
              </a:spcAft>
              <a:buClr>
                <a:schemeClr val="dk1"/>
              </a:buClr>
              <a:buSzPts val="1400"/>
              <a:buFont typeface="Arial"/>
              <a:buNone/>
              <a:defRPr sz="2800">
                <a:solidFill>
                  <a:schemeClr val="dk1"/>
                </a:solidFill>
              </a:defRPr>
            </a:lvl4pPr>
            <a:lvl5pPr lvl="4" indent="0" rtl="0">
              <a:spcBef>
                <a:spcPts val="0"/>
              </a:spcBef>
              <a:spcAft>
                <a:spcPts val="0"/>
              </a:spcAft>
              <a:buClr>
                <a:schemeClr val="dk1"/>
              </a:buClr>
              <a:buSzPts val="1400"/>
              <a:buFont typeface="Arial"/>
              <a:buNone/>
              <a:defRPr sz="2800">
                <a:solidFill>
                  <a:schemeClr val="dk1"/>
                </a:solidFill>
              </a:defRPr>
            </a:lvl5pPr>
            <a:lvl6pPr lvl="5" indent="0" rtl="0">
              <a:spcBef>
                <a:spcPts val="0"/>
              </a:spcBef>
              <a:spcAft>
                <a:spcPts val="0"/>
              </a:spcAft>
              <a:buClr>
                <a:schemeClr val="dk1"/>
              </a:buClr>
              <a:buSzPts val="1400"/>
              <a:buFont typeface="Arial"/>
              <a:buNone/>
              <a:defRPr sz="2800">
                <a:solidFill>
                  <a:schemeClr val="dk1"/>
                </a:solidFill>
              </a:defRPr>
            </a:lvl6pPr>
            <a:lvl7pPr lvl="6" indent="0" rtl="0">
              <a:spcBef>
                <a:spcPts val="0"/>
              </a:spcBef>
              <a:spcAft>
                <a:spcPts val="0"/>
              </a:spcAft>
              <a:buClr>
                <a:schemeClr val="dk1"/>
              </a:buClr>
              <a:buSzPts val="1400"/>
              <a:buFont typeface="Arial"/>
              <a:buNone/>
              <a:defRPr sz="2800">
                <a:solidFill>
                  <a:schemeClr val="dk1"/>
                </a:solidFill>
              </a:defRPr>
            </a:lvl7pPr>
            <a:lvl8pPr lvl="7" indent="0" rtl="0">
              <a:spcBef>
                <a:spcPts val="0"/>
              </a:spcBef>
              <a:spcAft>
                <a:spcPts val="0"/>
              </a:spcAft>
              <a:buClr>
                <a:schemeClr val="dk1"/>
              </a:buClr>
              <a:buSzPts val="1400"/>
              <a:buFont typeface="Arial"/>
              <a:buNone/>
              <a:defRPr sz="2800">
                <a:solidFill>
                  <a:schemeClr val="dk1"/>
                </a:solidFill>
              </a:defRPr>
            </a:lvl8pPr>
            <a:lvl9pPr lvl="8" indent="0" rtl="0">
              <a:spcBef>
                <a:spcPts val="0"/>
              </a:spcBef>
              <a:spcAft>
                <a:spcPts val="0"/>
              </a:spcAft>
              <a:buClr>
                <a:schemeClr val="dk1"/>
              </a:buClr>
              <a:buSzPts val="1400"/>
              <a:buFont typeface="Arial"/>
              <a:buNone/>
              <a:defRPr sz="2800">
                <a:solidFill>
                  <a:schemeClr val="dk1"/>
                </a:solidFill>
              </a:defRPr>
            </a:lvl9pPr>
          </a:lstStyle>
          <a:p>
            <a:endParaRPr/>
          </a:p>
        </p:txBody>
      </p:sp>
      <p:sp>
        <p:nvSpPr>
          <p:cNvPr id="122" name="Shape 1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200" b="0" i="0" u="none" strike="noStrike" cap="none">
                <a:solidFill>
                  <a:schemeClr val="dk2"/>
                </a:solidFill>
                <a:latin typeface="Arial"/>
                <a:ea typeface="Arial"/>
                <a:cs typeface="Arial"/>
                <a:sym typeface="Arial"/>
              </a:defRPr>
            </a:lvl9pPr>
          </a:lstStyle>
          <a:p>
            <a:endParaRPr/>
          </a:p>
        </p:txBody>
      </p:sp>
      <p:sp>
        <p:nvSpPr>
          <p:cNvPr id="123" name="Shape 1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200" b="0" i="0" u="none" strike="noStrike" cap="none">
                <a:solidFill>
                  <a:schemeClr val="dk2"/>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a:solidFill>
                  <a:schemeClr val="dk1"/>
                </a:solidFill>
              </a:defRPr>
            </a:lvl2pPr>
            <a:lvl3pPr lvl="2" indent="0" rtl="0">
              <a:spcBef>
                <a:spcPts val="0"/>
              </a:spcBef>
              <a:spcAft>
                <a:spcPts val="0"/>
              </a:spcAft>
              <a:buClr>
                <a:schemeClr val="dk1"/>
              </a:buClr>
              <a:buSzPts val="1400"/>
              <a:buFont typeface="Arial"/>
              <a:buNone/>
              <a:defRPr sz="2800">
                <a:solidFill>
                  <a:schemeClr val="dk1"/>
                </a:solidFill>
              </a:defRPr>
            </a:lvl3pPr>
            <a:lvl4pPr lvl="3" indent="0" rtl="0">
              <a:spcBef>
                <a:spcPts val="0"/>
              </a:spcBef>
              <a:spcAft>
                <a:spcPts val="0"/>
              </a:spcAft>
              <a:buClr>
                <a:schemeClr val="dk1"/>
              </a:buClr>
              <a:buSzPts val="1400"/>
              <a:buFont typeface="Arial"/>
              <a:buNone/>
              <a:defRPr sz="2800">
                <a:solidFill>
                  <a:schemeClr val="dk1"/>
                </a:solidFill>
              </a:defRPr>
            </a:lvl4pPr>
            <a:lvl5pPr lvl="4" indent="0" rtl="0">
              <a:spcBef>
                <a:spcPts val="0"/>
              </a:spcBef>
              <a:spcAft>
                <a:spcPts val="0"/>
              </a:spcAft>
              <a:buClr>
                <a:schemeClr val="dk1"/>
              </a:buClr>
              <a:buSzPts val="1400"/>
              <a:buFont typeface="Arial"/>
              <a:buNone/>
              <a:defRPr sz="2800">
                <a:solidFill>
                  <a:schemeClr val="dk1"/>
                </a:solidFill>
              </a:defRPr>
            </a:lvl5pPr>
            <a:lvl6pPr lvl="5" indent="0" rtl="0">
              <a:spcBef>
                <a:spcPts val="0"/>
              </a:spcBef>
              <a:spcAft>
                <a:spcPts val="0"/>
              </a:spcAft>
              <a:buClr>
                <a:schemeClr val="dk1"/>
              </a:buClr>
              <a:buSzPts val="1400"/>
              <a:buFont typeface="Arial"/>
              <a:buNone/>
              <a:defRPr sz="2800">
                <a:solidFill>
                  <a:schemeClr val="dk1"/>
                </a:solidFill>
              </a:defRPr>
            </a:lvl6pPr>
            <a:lvl7pPr lvl="6" indent="0" rtl="0">
              <a:spcBef>
                <a:spcPts val="0"/>
              </a:spcBef>
              <a:spcAft>
                <a:spcPts val="0"/>
              </a:spcAft>
              <a:buClr>
                <a:schemeClr val="dk1"/>
              </a:buClr>
              <a:buSzPts val="1400"/>
              <a:buFont typeface="Arial"/>
              <a:buNone/>
              <a:defRPr sz="2800">
                <a:solidFill>
                  <a:schemeClr val="dk1"/>
                </a:solidFill>
              </a:defRPr>
            </a:lvl7pPr>
            <a:lvl8pPr lvl="7" indent="0" rtl="0">
              <a:spcBef>
                <a:spcPts val="0"/>
              </a:spcBef>
              <a:spcAft>
                <a:spcPts val="0"/>
              </a:spcAft>
              <a:buClr>
                <a:schemeClr val="dk1"/>
              </a:buClr>
              <a:buSzPts val="1400"/>
              <a:buFont typeface="Arial"/>
              <a:buNone/>
              <a:defRPr sz="2800">
                <a:solidFill>
                  <a:schemeClr val="dk1"/>
                </a:solidFill>
              </a:defRPr>
            </a:lvl8pPr>
            <a:lvl9pPr lvl="8" indent="0" rtl="0">
              <a:spcBef>
                <a:spcPts val="0"/>
              </a:spcBef>
              <a:spcAft>
                <a:spcPts val="0"/>
              </a:spcAft>
              <a:buClr>
                <a:schemeClr val="dk1"/>
              </a:buClr>
              <a:buSzPts val="1400"/>
              <a:buFont typeface="Arial"/>
              <a:buNone/>
              <a:defRPr sz="2800">
                <a:solidFill>
                  <a:schemeClr val="dk1"/>
                </a:solidFill>
              </a:defRPr>
            </a:lvl9pPr>
          </a:lstStyle>
          <a:p>
            <a:endParaRPr/>
          </a:p>
        </p:txBody>
      </p:sp>
      <p:sp>
        <p:nvSpPr>
          <p:cNvPr id="127" name="Shape 12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400">
                <a:solidFill>
                  <a:schemeClr val="dk1"/>
                </a:solidFill>
              </a:defRPr>
            </a:lvl2pPr>
            <a:lvl3pPr lvl="2" indent="0" rtl="0">
              <a:spcBef>
                <a:spcPts val="0"/>
              </a:spcBef>
              <a:spcAft>
                <a:spcPts val="0"/>
              </a:spcAft>
              <a:buClr>
                <a:schemeClr val="dk1"/>
              </a:buClr>
              <a:buSzPts val="1400"/>
              <a:buFont typeface="Arial"/>
              <a:buNone/>
              <a:defRPr sz="2400">
                <a:solidFill>
                  <a:schemeClr val="dk1"/>
                </a:solidFill>
              </a:defRPr>
            </a:lvl3pPr>
            <a:lvl4pPr lvl="3" indent="0" rtl="0">
              <a:spcBef>
                <a:spcPts val="0"/>
              </a:spcBef>
              <a:spcAft>
                <a:spcPts val="0"/>
              </a:spcAft>
              <a:buClr>
                <a:schemeClr val="dk1"/>
              </a:buClr>
              <a:buSzPts val="1400"/>
              <a:buFont typeface="Arial"/>
              <a:buNone/>
              <a:defRPr sz="2400">
                <a:solidFill>
                  <a:schemeClr val="dk1"/>
                </a:solidFill>
              </a:defRPr>
            </a:lvl4pPr>
            <a:lvl5pPr lvl="4" indent="0" rtl="0">
              <a:spcBef>
                <a:spcPts val="0"/>
              </a:spcBef>
              <a:spcAft>
                <a:spcPts val="0"/>
              </a:spcAft>
              <a:buClr>
                <a:schemeClr val="dk1"/>
              </a:buClr>
              <a:buSzPts val="1400"/>
              <a:buFont typeface="Arial"/>
              <a:buNone/>
              <a:defRPr sz="2400">
                <a:solidFill>
                  <a:schemeClr val="dk1"/>
                </a:solidFill>
              </a:defRPr>
            </a:lvl5pPr>
            <a:lvl6pPr lvl="5" indent="0" rtl="0">
              <a:spcBef>
                <a:spcPts val="0"/>
              </a:spcBef>
              <a:spcAft>
                <a:spcPts val="0"/>
              </a:spcAft>
              <a:buClr>
                <a:schemeClr val="dk1"/>
              </a:buClr>
              <a:buSzPts val="1400"/>
              <a:buFont typeface="Arial"/>
              <a:buNone/>
              <a:defRPr sz="2400">
                <a:solidFill>
                  <a:schemeClr val="dk1"/>
                </a:solidFill>
              </a:defRPr>
            </a:lvl6pPr>
            <a:lvl7pPr lvl="6" indent="0" rtl="0">
              <a:spcBef>
                <a:spcPts val="0"/>
              </a:spcBef>
              <a:spcAft>
                <a:spcPts val="0"/>
              </a:spcAft>
              <a:buClr>
                <a:schemeClr val="dk1"/>
              </a:buClr>
              <a:buSzPts val="1400"/>
              <a:buFont typeface="Arial"/>
              <a:buNone/>
              <a:defRPr sz="2400">
                <a:solidFill>
                  <a:schemeClr val="dk1"/>
                </a:solidFill>
              </a:defRPr>
            </a:lvl7pPr>
            <a:lvl8pPr lvl="7" indent="0" rtl="0">
              <a:spcBef>
                <a:spcPts val="0"/>
              </a:spcBef>
              <a:spcAft>
                <a:spcPts val="0"/>
              </a:spcAft>
              <a:buClr>
                <a:schemeClr val="dk1"/>
              </a:buClr>
              <a:buSzPts val="1400"/>
              <a:buFont typeface="Arial"/>
              <a:buNone/>
              <a:defRPr sz="2400">
                <a:solidFill>
                  <a:schemeClr val="dk1"/>
                </a:solidFill>
              </a:defRPr>
            </a:lvl8pPr>
            <a:lvl9pPr lvl="8" indent="0" rtl="0">
              <a:spcBef>
                <a:spcPts val="0"/>
              </a:spcBef>
              <a:spcAft>
                <a:spcPts val="0"/>
              </a:spcAft>
              <a:buClr>
                <a:schemeClr val="dk1"/>
              </a:buClr>
              <a:buSzPts val="1400"/>
              <a:buFont typeface="Arial"/>
              <a:buNone/>
              <a:defRPr sz="2400">
                <a:solidFill>
                  <a:schemeClr val="dk1"/>
                </a:solidFill>
              </a:defRPr>
            </a:lvl9pPr>
          </a:lstStyle>
          <a:p>
            <a:endParaRPr/>
          </a:p>
        </p:txBody>
      </p:sp>
      <p:sp>
        <p:nvSpPr>
          <p:cNvPr id="130" name="Shape 1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2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200" b="0" i="0" u="none" strike="noStrike" cap="none">
                <a:solidFill>
                  <a:schemeClr val="dk2"/>
                </a:solidFill>
                <a:latin typeface="Arial"/>
                <a:ea typeface="Arial"/>
                <a:cs typeface="Arial"/>
                <a:sym typeface="Arial"/>
              </a:defRPr>
            </a:lvl9pPr>
          </a:lstStyle>
          <a:p>
            <a:endParaRPr/>
          </a:p>
        </p:txBody>
      </p:sp>
      <p:sp>
        <p:nvSpPr>
          <p:cNvPr id="131" name="Shape 13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4800">
                <a:solidFill>
                  <a:schemeClr val="dk1"/>
                </a:solidFill>
              </a:defRPr>
            </a:lvl2pPr>
            <a:lvl3pPr lvl="2" indent="0" rtl="0">
              <a:spcBef>
                <a:spcPts val="0"/>
              </a:spcBef>
              <a:spcAft>
                <a:spcPts val="0"/>
              </a:spcAft>
              <a:buClr>
                <a:schemeClr val="dk1"/>
              </a:buClr>
              <a:buSzPts val="1400"/>
              <a:buFont typeface="Arial"/>
              <a:buNone/>
              <a:defRPr sz="4800">
                <a:solidFill>
                  <a:schemeClr val="dk1"/>
                </a:solidFill>
              </a:defRPr>
            </a:lvl3pPr>
            <a:lvl4pPr lvl="3" indent="0" rtl="0">
              <a:spcBef>
                <a:spcPts val="0"/>
              </a:spcBef>
              <a:spcAft>
                <a:spcPts val="0"/>
              </a:spcAft>
              <a:buClr>
                <a:schemeClr val="dk1"/>
              </a:buClr>
              <a:buSzPts val="1400"/>
              <a:buFont typeface="Arial"/>
              <a:buNone/>
              <a:defRPr sz="4800">
                <a:solidFill>
                  <a:schemeClr val="dk1"/>
                </a:solidFill>
              </a:defRPr>
            </a:lvl4pPr>
            <a:lvl5pPr lvl="4" indent="0" rtl="0">
              <a:spcBef>
                <a:spcPts val="0"/>
              </a:spcBef>
              <a:spcAft>
                <a:spcPts val="0"/>
              </a:spcAft>
              <a:buClr>
                <a:schemeClr val="dk1"/>
              </a:buClr>
              <a:buSzPts val="1400"/>
              <a:buFont typeface="Arial"/>
              <a:buNone/>
              <a:defRPr sz="4800">
                <a:solidFill>
                  <a:schemeClr val="dk1"/>
                </a:solidFill>
              </a:defRPr>
            </a:lvl5pPr>
            <a:lvl6pPr lvl="5" indent="0" rtl="0">
              <a:spcBef>
                <a:spcPts val="0"/>
              </a:spcBef>
              <a:spcAft>
                <a:spcPts val="0"/>
              </a:spcAft>
              <a:buClr>
                <a:schemeClr val="dk1"/>
              </a:buClr>
              <a:buSzPts val="1400"/>
              <a:buFont typeface="Arial"/>
              <a:buNone/>
              <a:defRPr sz="4800">
                <a:solidFill>
                  <a:schemeClr val="dk1"/>
                </a:solidFill>
              </a:defRPr>
            </a:lvl6pPr>
            <a:lvl7pPr lvl="6" indent="0" rtl="0">
              <a:spcBef>
                <a:spcPts val="0"/>
              </a:spcBef>
              <a:spcAft>
                <a:spcPts val="0"/>
              </a:spcAft>
              <a:buClr>
                <a:schemeClr val="dk1"/>
              </a:buClr>
              <a:buSzPts val="1400"/>
              <a:buFont typeface="Arial"/>
              <a:buNone/>
              <a:defRPr sz="4800">
                <a:solidFill>
                  <a:schemeClr val="dk1"/>
                </a:solidFill>
              </a:defRPr>
            </a:lvl7pPr>
            <a:lvl8pPr lvl="7" indent="0" rtl="0">
              <a:spcBef>
                <a:spcPts val="0"/>
              </a:spcBef>
              <a:spcAft>
                <a:spcPts val="0"/>
              </a:spcAft>
              <a:buClr>
                <a:schemeClr val="dk1"/>
              </a:buClr>
              <a:buSzPts val="1400"/>
              <a:buFont typeface="Arial"/>
              <a:buNone/>
              <a:defRPr sz="4800">
                <a:solidFill>
                  <a:schemeClr val="dk1"/>
                </a:solidFill>
              </a:defRPr>
            </a:lvl8pPr>
            <a:lvl9pPr lvl="8" indent="0" rtl="0">
              <a:spcBef>
                <a:spcPts val="0"/>
              </a:spcBef>
              <a:spcAft>
                <a:spcPts val="0"/>
              </a:spcAft>
              <a:buClr>
                <a:schemeClr val="dk1"/>
              </a:buClr>
              <a:buSzPts val="1400"/>
              <a:buFont typeface="Arial"/>
              <a:buNone/>
              <a:defRPr sz="4800">
                <a:solidFill>
                  <a:schemeClr val="dk1"/>
                </a:solidFill>
              </a:defRPr>
            </a:lvl9pPr>
          </a:lstStyle>
          <a:p>
            <a:endParaRPr/>
          </a:p>
        </p:txBody>
      </p:sp>
      <p:sp>
        <p:nvSpPr>
          <p:cNvPr id="134" name="Shape 13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9"/>
        <p:cNvGrpSpPr/>
        <p:nvPr/>
      </p:nvGrpSpPr>
      <p:grpSpPr>
        <a:xfrm>
          <a:off x="0" y="0"/>
          <a:ext cx="0" cy="0"/>
          <a:chOff x="0" y="0"/>
          <a:chExt cx="0" cy="0"/>
        </a:xfrm>
      </p:grpSpPr>
      <p:pic>
        <p:nvPicPr>
          <p:cNvPr id="20" name="Shape 20"/>
          <p:cNvPicPr preferRelativeResize="0"/>
          <p:nvPr/>
        </p:nvPicPr>
        <p:blipFill rotWithShape="1">
          <a:blip r:embed="rId2">
            <a:alphaModFix/>
          </a:blip>
          <a:srcRect/>
          <a:stretch/>
        </p:blipFill>
        <p:spPr>
          <a:xfrm>
            <a:off x="658014" y="475271"/>
            <a:ext cx="2049600" cy="201599"/>
          </a:xfrm>
          <a:prstGeom prst="rect">
            <a:avLst/>
          </a:prstGeom>
          <a:noFill/>
          <a:ln>
            <a:noFill/>
          </a:ln>
        </p:spPr>
      </p:pic>
      <p:pic>
        <p:nvPicPr>
          <p:cNvPr id="21" name="Shape 21"/>
          <p:cNvPicPr preferRelativeResize="0"/>
          <p:nvPr/>
        </p:nvPicPr>
        <p:blipFill rotWithShape="1">
          <a:blip r:embed="rId3">
            <a:alphaModFix/>
          </a:blip>
          <a:srcRect/>
          <a:stretch/>
        </p:blipFill>
        <p:spPr>
          <a:xfrm>
            <a:off x="91206" y="93823"/>
            <a:ext cx="1084800" cy="358499"/>
          </a:xfrm>
          <a:prstGeom prst="rect">
            <a:avLst/>
          </a:prstGeom>
          <a:noFill/>
          <a:ln>
            <a:noFill/>
          </a:ln>
        </p:spPr>
      </p:pic>
      <p:sp>
        <p:nvSpPr>
          <p:cNvPr id="22" name="Shape 22"/>
          <p:cNvSpPr txBox="1">
            <a:spLocks noGrp="1"/>
          </p:cNvSpPr>
          <p:nvPr>
            <p:ph type="ctrTitle"/>
          </p:nvPr>
        </p:nvSpPr>
        <p:spPr>
          <a:xfrm>
            <a:off x="1171900" y="874439"/>
            <a:ext cx="7243200" cy="3465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45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23" name="Shape 23"/>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ftr" idx="11"/>
          </p:nvPr>
        </p:nvSpPr>
        <p:spPr>
          <a:xfrm>
            <a:off x="616776" y="575909"/>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6" name="Shape 26"/>
          <p:cNvSpPr/>
          <p:nvPr/>
        </p:nvSpPr>
        <p:spPr>
          <a:xfrm>
            <a:off x="0" y="4645653"/>
            <a:ext cx="1529999" cy="497999"/>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27" name="Shape 27"/>
          <p:cNvSpPr txBox="1">
            <a:spLocks noGrp="1"/>
          </p:cNvSpPr>
          <p:nvPr>
            <p:ph type="body" idx="1"/>
          </p:nvPr>
        </p:nvSpPr>
        <p:spPr>
          <a:xfrm>
            <a:off x="572225" y="4505148"/>
            <a:ext cx="5852699" cy="37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000"/>
              <a:buFont typeface="Arial"/>
              <a:buNone/>
              <a:defRPr sz="12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5"/>
        <p:cNvGrpSpPr/>
        <p:nvPr/>
      </p:nvGrpSpPr>
      <p:grpSpPr>
        <a:xfrm>
          <a:off x="0" y="0"/>
          <a:ext cx="0" cy="0"/>
          <a:chOff x="0" y="0"/>
          <a:chExt cx="0" cy="0"/>
        </a:xfrm>
      </p:grpSpPr>
      <p:sp>
        <p:nvSpPr>
          <p:cNvPr id="136" name="Shape 1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7" name="Shape 1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1400"/>
              <a:buFont typeface="Arial"/>
              <a:buNone/>
              <a:defRPr sz="4200">
                <a:solidFill>
                  <a:schemeClr val="dk1"/>
                </a:solidFill>
              </a:defRPr>
            </a:lvl2pPr>
            <a:lvl3pPr lvl="2" indent="0" algn="ctr" rtl="0">
              <a:spcBef>
                <a:spcPts val="0"/>
              </a:spcBef>
              <a:spcAft>
                <a:spcPts val="0"/>
              </a:spcAft>
              <a:buClr>
                <a:schemeClr val="dk1"/>
              </a:buClr>
              <a:buSzPts val="1400"/>
              <a:buFont typeface="Arial"/>
              <a:buNone/>
              <a:defRPr sz="4200">
                <a:solidFill>
                  <a:schemeClr val="dk1"/>
                </a:solidFill>
              </a:defRPr>
            </a:lvl3pPr>
            <a:lvl4pPr lvl="3" indent="0" algn="ctr" rtl="0">
              <a:spcBef>
                <a:spcPts val="0"/>
              </a:spcBef>
              <a:spcAft>
                <a:spcPts val="0"/>
              </a:spcAft>
              <a:buClr>
                <a:schemeClr val="dk1"/>
              </a:buClr>
              <a:buSzPts val="1400"/>
              <a:buFont typeface="Arial"/>
              <a:buNone/>
              <a:defRPr sz="4200">
                <a:solidFill>
                  <a:schemeClr val="dk1"/>
                </a:solidFill>
              </a:defRPr>
            </a:lvl4pPr>
            <a:lvl5pPr lvl="4" indent="0" algn="ctr" rtl="0">
              <a:spcBef>
                <a:spcPts val="0"/>
              </a:spcBef>
              <a:spcAft>
                <a:spcPts val="0"/>
              </a:spcAft>
              <a:buClr>
                <a:schemeClr val="dk1"/>
              </a:buClr>
              <a:buSzPts val="1400"/>
              <a:buFont typeface="Arial"/>
              <a:buNone/>
              <a:defRPr sz="4200">
                <a:solidFill>
                  <a:schemeClr val="dk1"/>
                </a:solidFill>
              </a:defRPr>
            </a:lvl5pPr>
            <a:lvl6pPr lvl="5" indent="0" algn="ctr" rtl="0">
              <a:spcBef>
                <a:spcPts val="0"/>
              </a:spcBef>
              <a:spcAft>
                <a:spcPts val="0"/>
              </a:spcAft>
              <a:buClr>
                <a:schemeClr val="dk1"/>
              </a:buClr>
              <a:buSzPts val="1400"/>
              <a:buFont typeface="Arial"/>
              <a:buNone/>
              <a:defRPr sz="4200">
                <a:solidFill>
                  <a:schemeClr val="dk1"/>
                </a:solidFill>
              </a:defRPr>
            </a:lvl6pPr>
            <a:lvl7pPr lvl="6" indent="0" algn="ctr" rtl="0">
              <a:spcBef>
                <a:spcPts val="0"/>
              </a:spcBef>
              <a:spcAft>
                <a:spcPts val="0"/>
              </a:spcAft>
              <a:buClr>
                <a:schemeClr val="dk1"/>
              </a:buClr>
              <a:buSzPts val="1400"/>
              <a:buFont typeface="Arial"/>
              <a:buNone/>
              <a:defRPr sz="4200">
                <a:solidFill>
                  <a:schemeClr val="dk1"/>
                </a:solidFill>
              </a:defRPr>
            </a:lvl7pPr>
            <a:lvl8pPr lvl="7" indent="0" algn="ctr" rtl="0">
              <a:spcBef>
                <a:spcPts val="0"/>
              </a:spcBef>
              <a:spcAft>
                <a:spcPts val="0"/>
              </a:spcAft>
              <a:buClr>
                <a:schemeClr val="dk1"/>
              </a:buClr>
              <a:buSzPts val="1400"/>
              <a:buFont typeface="Arial"/>
              <a:buNone/>
              <a:defRPr sz="4200">
                <a:solidFill>
                  <a:schemeClr val="dk1"/>
                </a:solidFill>
              </a:defRPr>
            </a:lvl8pPr>
            <a:lvl9pPr lvl="8" indent="0" algn="ctr" rtl="0">
              <a:spcBef>
                <a:spcPts val="0"/>
              </a:spcBef>
              <a:spcAft>
                <a:spcPts val="0"/>
              </a:spcAft>
              <a:buClr>
                <a:schemeClr val="dk1"/>
              </a:buClr>
              <a:buSzPts val="1400"/>
              <a:buFont typeface="Arial"/>
              <a:buNone/>
              <a:defRPr sz="4200">
                <a:solidFill>
                  <a:schemeClr val="dk1"/>
                </a:solidFill>
              </a:defRPr>
            </a:lvl9pPr>
          </a:lstStyle>
          <a:p>
            <a:endParaRPr/>
          </a:p>
        </p:txBody>
      </p:sp>
      <p:sp>
        <p:nvSpPr>
          <p:cNvPr id="138" name="Shape 1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139" name="Shape 1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228600" algn="l" rtl="0">
              <a:lnSpc>
                <a:spcPct val="115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143" name="Shape 14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1400"/>
              <a:buFont typeface="Arial"/>
              <a:buNone/>
              <a:defRPr sz="12000">
                <a:solidFill>
                  <a:schemeClr val="dk1"/>
                </a:solidFill>
              </a:defRPr>
            </a:lvl2pPr>
            <a:lvl3pPr lvl="2" indent="0" algn="ctr" rtl="0">
              <a:spcBef>
                <a:spcPts val="0"/>
              </a:spcBef>
              <a:spcAft>
                <a:spcPts val="0"/>
              </a:spcAft>
              <a:buClr>
                <a:schemeClr val="dk1"/>
              </a:buClr>
              <a:buSzPts val="1400"/>
              <a:buFont typeface="Arial"/>
              <a:buNone/>
              <a:defRPr sz="12000">
                <a:solidFill>
                  <a:schemeClr val="dk1"/>
                </a:solidFill>
              </a:defRPr>
            </a:lvl3pPr>
            <a:lvl4pPr lvl="3" indent="0" algn="ctr" rtl="0">
              <a:spcBef>
                <a:spcPts val="0"/>
              </a:spcBef>
              <a:spcAft>
                <a:spcPts val="0"/>
              </a:spcAft>
              <a:buClr>
                <a:schemeClr val="dk1"/>
              </a:buClr>
              <a:buSzPts val="1400"/>
              <a:buFont typeface="Arial"/>
              <a:buNone/>
              <a:defRPr sz="12000">
                <a:solidFill>
                  <a:schemeClr val="dk1"/>
                </a:solidFill>
              </a:defRPr>
            </a:lvl4pPr>
            <a:lvl5pPr lvl="4" indent="0" algn="ctr" rtl="0">
              <a:spcBef>
                <a:spcPts val="0"/>
              </a:spcBef>
              <a:spcAft>
                <a:spcPts val="0"/>
              </a:spcAft>
              <a:buClr>
                <a:schemeClr val="dk1"/>
              </a:buClr>
              <a:buSzPts val="1400"/>
              <a:buFont typeface="Arial"/>
              <a:buNone/>
              <a:defRPr sz="12000">
                <a:solidFill>
                  <a:schemeClr val="dk1"/>
                </a:solidFill>
              </a:defRPr>
            </a:lvl5pPr>
            <a:lvl6pPr lvl="5" indent="0" algn="ctr" rtl="0">
              <a:spcBef>
                <a:spcPts val="0"/>
              </a:spcBef>
              <a:spcAft>
                <a:spcPts val="0"/>
              </a:spcAft>
              <a:buClr>
                <a:schemeClr val="dk1"/>
              </a:buClr>
              <a:buSzPts val="1400"/>
              <a:buFont typeface="Arial"/>
              <a:buNone/>
              <a:defRPr sz="12000">
                <a:solidFill>
                  <a:schemeClr val="dk1"/>
                </a:solidFill>
              </a:defRPr>
            </a:lvl6pPr>
            <a:lvl7pPr lvl="6" indent="0" algn="ctr" rtl="0">
              <a:spcBef>
                <a:spcPts val="0"/>
              </a:spcBef>
              <a:spcAft>
                <a:spcPts val="0"/>
              </a:spcAft>
              <a:buClr>
                <a:schemeClr val="dk1"/>
              </a:buClr>
              <a:buSzPts val="1400"/>
              <a:buFont typeface="Arial"/>
              <a:buNone/>
              <a:defRPr sz="12000">
                <a:solidFill>
                  <a:schemeClr val="dk1"/>
                </a:solidFill>
              </a:defRPr>
            </a:lvl7pPr>
            <a:lvl8pPr lvl="7" indent="0" algn="ctr" rtl="0">
              <a:spcBef>
                <a:spcPts val="0"/>
              </a:spcBef>
              <a:spcAft>
                <a:spcPts val="0"/>
              </a:spcAft>
              <a:buClr>
                <a:schemeClr val="dk1"/>
              </a:buClr>
              <a:buSzPts val="1400"/>
              <a:buFont typeface="Arial"/>
              <a:buNone/>
              <a:defRPr sz="12000">
                <a:solidFill>
                  <a:schemeClr val="dk1"/>
                </a:solidFill>
              </a:defRPr>
            </a:lvl8pPr>
            <a:lvl9pPr lvl="8" indent="0" algn="ctr" rtl="0">
              <a:spcBef>
                <a:spcPts val="0"/>
              </a:spcBef>
              <a:spcAft>
                <a:spcPts val="0"/>
              </a:spcAft>
              <a:buClr>
                <a:schemeClr val="dk1"/>
              </a:buClr>
              <a:buSzPts val="1400"/>
              <a:buFont typeface="Arial"/>
              <a:buNone/>
              <a:defRPr sz="12000">
                <a:solidFill>
                  <a:schemeClr val="dk1"/>
                </a:solidFill>
              </a:defRPr>
            </a:lvl9pPr>
          </a:lstStyle>
          <a:p>
            <a:endParaRPr/>
          </a:p>
        </p:txBody>
      </p:sp>
      <p:sp>
        <p:nvSpPr>
          <p:cNvPr id="146" name="Shape 1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ctr"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147" name="Shape 14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41788" y="567966"/>
            <a:ext cx="74966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30" name="Shape 30"/>
          <p:cNvSpPr txBox="1">
            <a:spLocks noGrp="1"/>
          </p:cNvSpPr>
          <p:nvPr>
            <p:ph type="body" idx="1"/>
          </p:nvPr>
        </p:nvSpPr>
        <p:spPr>
          <a:xfrm>
            <a:off x="988570" y="1291040"/>
            <a:ext cx="7462800" cy="33641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40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3pPr>
            <a:lvl4pPr marL="1828800" marR="0" lvl="3"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4pPr>
            <a:lvl5pPr marL="2286000" marR="0" lvl="4"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541788" y="567966"/>
            <a:ext cx="74966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36" name="Shape 36"/>
          <p:cNvSpPr txBox="1">
            <a:spLocks noGrp="1"/>
          </p:cNvSpPr>
          <p:nvPr>
            <p:ph type="body" idx="1"/>
          </p:nvPr>
        </p:nvSpPr>
        <p:spPr>
          <a:xfrm>
            <a:off x="987685" y="1290600"/>
            <a:ext cx="3584400" cy="34325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81516" algn="l" rtl="0">
              <a:lnSpc>
                <a:spcPct val="100000"/>
              </a:lnSpc>
              <a:spcBef>
                <a:spcPts val="0"/>
              </a:spcBef>
              <a:spcAft>
                <a:spcPts val="0"/>
              </a:spcAft>
              <a:buClr>
                <a:schemeClr val="dk2"/>
              </a:buClr>
              <a:buSzPts val="833"/>
              <a:buFont typeface="Merriweather Sans"/>
              <a:buChar char="­"/>
              <a:defRPr sz="1500" b="0" i="0" u="none" strike="noStrike" cap="none">
                <a:solidFill>
                  <a:schemeClr val="dk2"/>
                </a:solidFill>
                <a:latin typeface="Arial"/>
                <a:ea typeface="Arial"/>
                <a:cs typeface="Arial"/>
                <a:sym typeface="Arial"/>
              </a:defRPr>
            </a:lvl3pPr>
            <a:lvl4pPr marL="1828800" marR="0" lvl="3" indent="-283632" algn="l" rtl="0">
              <a:lnSpc>
                <a:spcPct val="100000"/>
              </a:lnSpc>
              <a:spcBef>
                <a:spcPts val="0"/>
              </a:spcBef>
              <a:spcAft>
                <a:spcPts val="0"/>
              </a:spcAft>
              <a:buClr>
                <a:schemeClr val="dk2"/>
              </a:buClr>
              <a:buSzPts val="867"/>
              <a:buFont typeface="Merriweather Sans"/>
              <a:buChar char="­"/>
              <a:defRPr sz="1300" b="0" i="0" u="none" strike="noStrike" cap="none">
                <a:solidFill>
                  <a:schemeClr val="dk2"/>
                </a:solidFill>
                <a:latin typeface="Arial"/>
                <a:ea typeface="Arial"/>
                <a:cs typeface="Arial"/>
                <a:sym typeface="Arial"/>
              </a:defRPr>
            </a:lvl4pPr>
            <a:lvl5pPr marL="2286000" marR="0" lvl="4" indent="-283632" algn="l" rtl="0">
              <a:lnSpc>
                <a:spcPct val="100000"/>
              </a:lnSpc>
              <a:spcBef>
                <a:spcPts val="0"/>
              </a:spcBef>
              <a:spcAft>
                <a:spcPts val="0"/>
              </a:spcAft>
              <a:buClr>
                <a:schemeClr val="dk2"/>
              </a:buClr>
              <a:buSzPts val="867"/>
              <a:buFont typeface="Merriweather Sans"/>
              <a:buChar char="­"/>
              <a:defRPr sz="1300" b="0" i="0" u="none" strike="noStrike" cap="none">
                <a:solidFill>
                  <a:schemeClr val="dk2"/>
                </a:solidFill>
                <a:latin typeface="Arial"/>
                <a:ea typeface="Arial"/>
                <a:cs typeface="Arial"/>
                <a:sym typeface="Arial"/>
              </a:defRPr>
            </a:lvl5pPr>
            <a:lvl6pPr marL="2743200" marR="0" lvl="5"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6pPr>
            <a:lvl7pPr marL="3200400" marR="0" lvl="6"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7pPr>
            <a:lvl8pPr marL="3657600" marR="0" lvl="7"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8pPr>
            <a:lvl9pPr marL="4114800" marR="0" lvl="8"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2"/>
          </p:nvPr>
        </p:nvSpPr>
        <p:spPr>
          <a:xfrm>
            <a:off x="5045980" y="1290600"/>
            <a:ext cx="3579299" cy="34325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81516" algn="l" rtl="0">
              <a:lnSpc>
                <a:spcPct val="100000"/>
              </a:lnSpc>
              <a:spcBef>
                <a:spcPts val="0"/>
              </a:spcBef>
              <a:spcAft>
                <a:spcPts val="0"/>
              </a:spcAft>
              <a:buClr>
                <a:schemeClr val="dk2"/>
              </a:buClr>
              <a:buSzPts val="833"/>
              <a:buFont typeface="Merriweather Sans"/>
              <a:buChar char="­"/>
              <a:defRPr sz="1500" b="0" i="0" u="none" strike="noStrike" cap="none">
                <a:solidFill>
                  <a:schemeClr val="dk2"/>
                </a:solidFill>
                <a:latin typeface="Arial"/>
                <a:ea typeface="Arial"/>
                <a:cs typeface="Arial"/>
                <a:sym typeface="Arial"/>
              </a:defRPr>
            </a:lvl3pPr>
            <a:lvl4pPr marL="1828800" marR="0" lvl="3" indent="-283632" algn="l" rtl="0">
              <a:lnSpc>
                <a:spcPct val="100000"/>
              </a:lnSpc>
              <a:spcBef>
                <a:spcPts val="0"/>
              </a:spcBef>
              <a:spcAft>
                <a:spcPts val="0"/>
              </a:spcAft>
              <a:buClr>
                <a:schemeClr val="dk2"/>
              </a:buClr>
              <a:buSzPts val="867"/>
              <a:buFont typeface="Merriweather Sans"/>
              <a:buChar char="­"/>
              <a:defRPr sz="1300" b="0" i="0" u="none" strike="noStrike" cap="none">
                <a:solidFill>
                  <a:schemeClr val="dk2"/>
                </a:solidFill>
                <a:latin typeface="Arial"/>
                <a:ea typeface="Arial"/>
                <a:cs typeface="Arial"/>
                <a:sym typeface="Arial"/>
              </a:defRPr>
            </a:lvl4pPr>
            <a:lvl5pPr marL="2286000" marR="0" lvl="4" indent="-283632" algn="l" rtl="0">
              <a:lnSpc>
                <a:spcPct val="100000"/>
              </a:lnSpc>
              <a:spcBef>
                <a:spcPts val="0"/>
              </a:spcBef>
              <a:spcAft>
                <a:spcPts val="0"/>
              </a:spcAft>
              <a:buClr>
                <a:schemeClr val="dk2"/>
              </a:buClr>
              <a:buSzPts val="867"/>
              <a:buFont typeface="Merriweather Sans"/>
              <a:buChar char="­"/>
              <a:defRPr sz="1300" b="0" i="0" u="none" strike="noStrike" cap="none">
                <a:solidFill>
                  <a:schemeClr val="dk2"/>
                </a:solidFill>
                <a:latin typeface="Arial"/>
                <a:ea typeface="Arial"/>
                <a:cs typeface="Arial"/>
                <a:sym typeface="Arial"/>
              </a:defRPr>
            </a:lvl5pPr>
            <a:lvl6pPr marL="2743200" marR="0" lvl="5"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6pPr>
            <a:lvl7pPr marL="3200400" marR="0" lvl="6"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7pPr>
            <a:lvl8pPr marL="3657600" marR="0" lvl="7"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8pPr>
            <a:lvl9pPr marL="4114800" marR="0" lvl="8" indent="-283632" algn="l" rtl="0">
              <a:lnSpc>
                <a:spcPct val="100000"/>
              </a:lnSpc>
              <a:spcBef>
                <a:spcPts val="0"/>
              </a:spcBef>
              <a:spcAft>
                <a:spcPts val="0"/>
              </a:spcAft>
              <a:buClr>
                <a:schemeClr val="dk1"/>
              </a:buClr>
              <a:buSzPts val="867"/>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541788" y="567966"/>
            <a:ext cx="74966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43" name="Shape 43"/>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Shape 47"/>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aining - Title and Content">
  <p:cSld name="Training - 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35692" y="228146"/>
            <a:ext cx="81254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52" name="Shape 52"/>
          <p:cNvSpPr txBox="1">
            <a:spLocks noGrp="1"/>
          </p:cNvSpPr>
          <p:nvPr>
            <p:ph type="body" idx="1"/>
          </p:nvPr>
        </p:nvSpPr>
        <p:spPr>
          <a:xfrm>
            <a:off x="984320" y="1049328"/>
            <a:ext cx="7600200" cy="34307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40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3pPr>
            <a:lvl4pPr marL="1828800" marR="0" lvl="3"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4pPr>
            <a:lvl5pPr marL="2286000" marR="0" lvl="4"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55" name="Shape 55"/>
          <p:cNvSpPr txBox="1">
            <a:spLocks noGrp="1"/>
          </p:cNvSpPr>
          <p:nvPr>
            <p:ph type="body" idx="2"/>
          </p:nvPr>
        </p:nvSpPr>
        <p:spPr>
          <a:xfrm>
            <a:off x="984320" y="4497500"/>
            <a:ext cx="7991699" cy="262199"/>
          </a:xfrm>
          <a:prstGeom prst="rect">
            <a:avLst/>
          </a:prstGeom>
          <a:noFill/>
          <a:ln>
            <a:noFill/>
          </a:ln>
        </p:spPr>
        <p:txBody>
          <a:bodyPr spcFirstLastPara="1" wrap="square" lIns="91425" tIns="91425" rIns="91425" bIns="91425" anchor="b" anchorCtr="0"/>
          <a:lstStyle>
            <a:lvl1pPr marL="457200" marR="0" lvl="0" indent="-228600" algn="r" rtl="0">
              <a:lnSpc>
                <a:spcPct val="100000"/>
              </a:lnSpc>
              <a:spcBef>
                <a:spcPts val="0"/>
              </a:spcBef>
              <a:spcAft>
                <a:spcPts val="0"/>
              </a:spcAft>
              <a:buClr>
                <a:schemeClr val="dk2"/>
              </a:buClr>
              <a:buSzPts val="1000"/>
              <a:buFont typeface="Arial"/>
              <a:buNone/>
              <a:defRPr sz="12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body" idx="3"/>
          </p:nvPr>
        </p:nvSpPr>
        <p:spPr>
          <a:xfrm>
            <a:off x="2538858" y="4887183"/>
            <a:ext cx="6437400" cy="198899"/>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accent6"/>
              </a:buClr>
              <a:buSzPts val="1000"/>
              <a:buFont typeface="Arial"/>
              <a:buNone/>
              <a:defRPr sz="7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ining - Two Content">
  <p:cSld name="Training - Two Conten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35692" y="228146"/>
            <a:ext cx="81254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59" name="Shape 59"/>
          <p:cNvSpPr txBox="1">
            <a:spLocks noGrp="1"/>
          </p:cNvSpPr>
          <p:nvPr>
            <p:ph type="body" idx="1"/>
          </p:nvPr>
        </p:nvSpPr>
        <p:spPr>
          <a:xfrm>
            <a:off x="984320" y="1049328"/>
            <a:ext cx="3587699" cy="34307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40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3pPr>
            <a:lvl4pPr marL="1828800" marR="0" lvl="3"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4pPr>
            <a:lvl5pPr marL="2286000" marR="0" lvl="4"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2" name="Shape 62"/>
          <p:cNvSpPr txBox="1">
            <a:spLocks noGrp="1"/>
          </p:cNvSpPr>
          <p:nvPr>
            <p:ph type="body" idx="2"/>
          </p:nvPr>
        </p:nvSpPr>
        <p:spPr>
          <a:xfrm>
            <a:off x="984320" y="4497500"/>
            <a:ext cx="7991699" cy="262199"/>
          </a:xfrm>
          <a:prstGeom prst="rect">
            <a:avLst/>
          </a:prstGeom>
          <a:noFill/>
          <a:ln>
            <a:noFill/>
          </a:ln>
        </p:spPr>
        <p:txBody>
          <a:bodyPr spcFirstLastPara="1" wrap="square" lIns="91425" tIns="91425" rIns="91425" bIns="91425" anchor="b" anchorCtr="0"/>
          <a:lstStyle>
            <a:lvl1pPr marL="457200" marR="0" lvl="0" indent="-228600" algn="r" rtl="0">
              <a:lnSpc>
                <a:spcPct val="100000"/>
              </a:lnSpc>
              <a:spcBef>
                <a:spcPts val="0"/>
              </a:spcBef>
              <a:spcAft>
                <a:spcPts val="0"/>
              </a:spcAft>
              <a:buClr>
                <a:schemeClr val="dk2"/>
              </a:buClr>
              <a:buSzPts val="1000"/>
              <a:buFont typeface="Arial"/>
              <a:buNone/>
              <a:defRPr sz="12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body" idx="3"/>
          </p:nvPr>
        </p:nvSpPr>
        <p:spPr>
          <a:xfrm>
            <a:off x="2538858" y="4887183"/>
            <a:ext cx="6437400" cy="198899"/>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accent6"/>
              </a:buClr>
              <a:buSzPts val="1000"/>
              <a:buFont typeface="Arial"/>
              <a:buNone/>
              <a:defRPr sz="7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4"/>
          </p:nvPr>
        </p:nvSpPr>
        <p:spPr>
          <a:xfrm>
            <a:off x="4975085" y="1049328"/>
            <a:ext cx="3598799" cy="34307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40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3pPr>
            <a:lvl4pPr marL="1828800" marR="0" lvl="3"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4pPr>
            <a:lvl5pPr marL="2286000" marR="0" lvl="4"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ining - Title Only">
  <p:cSld name="Training - Title Onl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5692" y="228146"/>
            <a:ext cx="81254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67" name="Shape 67"/>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9" name="Shape 69"/>
          <p:cNvSpPr txBox="1">
            <a:spLocks noGrp="1"/>
          </p:cNvSpPr>
          <p:nvPr>
            <p:ph type="body" idx="1"/>
          </p:nvPr>
        </p:nvSpPr>
        <p:spPr>
          <a:xfrm>
            <a:off x="973449" y="4497500"/>
            <a:ext cx="8002799" cy="262199"/>
          </a:xfrm>
          <a:prstGeom prst="rect">
            <a:avLst/>
          </a:prstGeom>
          <a:noFill/>
          <a:ln>
            <a:noFill/>
          </a:ln>
        </p:spPr>
        <p:txBody>
          <a:bodyPr spcFirstLastPara="1" wrap="square" lIns="91425" tIns="91425" rIns="91425" bIns="91425" anchor="b" anchorCtr="0"/>
          <a:lstStyle>
            <a:lvl1pPr marL="457200" marR="0" lvl="0" indent="-228600" algn="r" rtl="0">
              <a:lnSpc>
                <a:spcPct val="100000"/>
              </a:lnSpc>
              <a:spcBef>
                <a:spcPts val="0"/>
              </a:spcBef>
              <a:spcAft>
                <a:spcPts val="0"/>
              </a:spcAft>
              <a:buClr>
                <a:schemeClr val="dk2"/>
              </a:buClr>
              <a:buSzPts val="1000"/>
              <a:buFont typeface="Arial"/>
              <a:buNone/>
              <a:defRPr sz="1200" b="0" i="0" u="none" strike="noStrike" cap="none">
                <a:solidFill>
                  <a:schemeClr val="dk2"/>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body" idx="2"/>
          </p:nvPr>
        </p:nvSpPr>
        <p:spPr>
          <a:xfrm>
            <a:off x="2538858" y="4887183"/>
            <a:ext cx="6437400" cy="198899"/>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accent6"/>
              </a:buClr>
              <a:buSzPts val="1000"/>
              <a:buFont typeface="Arial"/>
              <a:buNone/>
              <a:defRPr sz="7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000"/>
              <a:buFont typeface="Arial"/>
              <a:buNone/>
              <a:defRPr sz="18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7012465" y="4743249"/>
            <a:ext cx="2133599" cy="273900"/>
          </a:xfrm>
          <a:prstGeom prst="rect">
            <a:avLst/>
          </a:prstGeom>
          <a:noFill/>
          <a:ln>
            <a:noFill/>
          </a:ln>
        </p:spPr>
        <p:txBody>
          <a:bodyPr spcFirstLastPara="1" wrap="square" lIns="68550" tIns="34275" rIns="68550" bIns="34275" anchor="ctr" anchorCtr="0">
            <a:noAutofit/>
          </a:bodyPr>
          <a:lstStyle>
            <a:lvl1pPr marL="0" marR="0" lvl="0"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1pPr>
            <a:lvl2pPr marL="0" marR="0" lvl="1"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2pPr>
            <a:lvl3pPr marL="0" marR="0" lvl="2"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3pPr>
            <a:lvl4pPr marL="0" marR="0" lvl="3"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4pPr>
            <a:lvl5pPr marL="0" marR="0" lvl="4"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5pPr>
            <a:lvl6pPr marL="0" marR="0" lvl="5"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6pPr>
            <a:lvl7pPr marL="0" marR="0" lvl="6"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7pPr>
            <a:lvl8pPr marL="0" marR="0" lvl="7"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8pPr>
            <a:lvl9pPr marL="0" marR="0" lvl="8" indent="0" algn="r" rtl="0">
              <a:lnSpc>
                <a:spcPct val="100000"/>
              </a:lnSpc>
              <a:spcBef>
                <a:spcPts val="0"/>
              </a:spcBef>
              <a:spcAft>
                <a:spcPts val="0"/>
              </a:spcAft>
              <a:buClr>
                <a:srgbClr val="A6A7A6"/>
              </a:buClr>
              <a:buFont typeface="Arial"/>
              <a:buNone/>
              <a:defRPr sz="600" b="0" i="0" u="none" strike="noStrike" cap="none">
                <a:solidFill>
                  <a:srgbClr val="A6A7A6"/>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400">
              <a:solidFill>
                <a:srgbClr val="000000"/>
              </a:solidFill>
            </a:endParaRPr>
          </a:p>
        </p:txBody>
      </p:sp>
      <p:sp>
        <p:nvSpPr>
          <p:cNvPr id="7" name="Shape 7"/>
          <p:cNvSpPr txBox="1">
            <a:spLocks noGrp="1"/>
          </p:cNvSpPr>
          <p:nvPr>
            <p:ph type="title"/>
          </p:nvPr>
        </p:nvSpPr>
        <p:spPr>
          <a:xfrm>
            <a:off x="541788" y="567966"/>
            <a:ext cx="7496699" cy="58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Arial"/>
              <a:buNone/>
              <a:defRPr sz="36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1000"/>
            </a:lvl2pPr>
            <a:lvl3pPr marL="0" marR="0" lvl="2" indent="0" algn="l" rtl="0">
              <a:spcBef>
                <a:spcPts val="0"/>
              </a:spcBef>
              <a:spcAft>
                <a:spcPts val="0"/>
              </a:spcAft>
              <a:buSzPts val="1400"/>
              <a:buNone/>
              <a:defRPr sz="1000"/>
            </a:lvl3pPr>
            <a:lvl4pPr marL="0" marR="0" lvl="3" indent="0" algn="l" rtl="0">
              <a:spcBef>
                <a:spcPts val="0"/>
              </a:spcBef>
              <a:spcAft>
                <a:spcPts val="0"/>
              </a:spcAft>
              <a:buSzPts val="1400"/>
              <a:buNone/>
              <a:defRPr sz="1000"/>
            </a:lvl4pPr>
            <a:lvl5pPr marL="0" marR="0" lvl="4" indent="0" algn="l" rtl="0">
              <a:spcBef>
                <a:spcPts val="0"/>
              </a:spcBef>
              <a:spcAft>
                <a:spcPts val="0"/>
              </a:spcAft>
              <a:buSzPts val="1400"/>
              <a:buNone/>
              <a:defRPr sz="1000"/>
            </a:lvl5pPr>
            <a:lvl6pPr marL="0" marR="0" lvl="5" indent="0" algn="l" rtl="0">
              <a:spcBef>
                <a:spcPts val="0"/>
              </a:spcBef>
              <a:spcAft>
                <a:spcPts val="0"/>
              </a:spcAft>
              <a:buSzPts val="1400"/>
              <a:buNone/>
              <a:defRPr sz="1000"/>
            </a:lvl6pPr>
            <a:lvl7pPr marL="0" marR="0" lvl="6" indent="0" algn="l" rtl="0">
              <a:spcBef>
                <a:spcPts val="0"/>
              </a:spcBef>
              <a:spcAft>
                <a:spcPts val="0"/>
              </a:spcAft>
              <a:buSzPts val="1400"/>
              <a:buNone/>
              <a:defRPr sz="1000"/>
            </a:lvl7pPr>
            <a:lvl8pPr marL="0" marR="0" lvl="7" indent="0" algn="l" rtl="0">
              <a:spcBef>
                <a:spcPts val="0"/>
              </a:spcBef>
              <a:spcAft>
                <a:spcPts val="0"/>
              </a:spcAft>
              <a:buSzPts val="1400"/>
              <a:buNone/>
              <a:defRPr sz="1000"/>
            </a:lvl8pPr>
            <a:lvl9pPr marL="0" marR="0" lvl="8" indent="0" algn="l" rtl="0">
              <a:spcBef>
                <a:spcPts val="0"/>
              </a:spcBef>
              <a:spcAft>
                <a:spcPts val="0"/>
              </a:spcAft>
              <a:buSzPts val="1400"/>
              <a:buNone/>
              <a:defRPr sz="1000"/>
            </a:lvl9pPr>
          </a:lstStyle>
          <a:p>
            <a:endParaRPr/>
          </a:p>
        </p:txBody>
      </p:sp>
      <p:sp>
        <p:nvSpPr>
          <p:cNvPr id="8" name="Shape 8"/>
          <p:cNvSpPr txBox="1">
            <a:spLocks noGrp="1"/>
          </p:cNvSpPr>
          <p:nvPr>
            <p:ph type="body" idx="1"/>
          </p:nvPr>
        </p:nvSpPr>
        <p:spPr>
          <a:xfrm>
            <a:off x="988570" y="1291040"/>
            <a:ext cx="7462800" cy="3364199"/>
          </a:xfrm>
          <a:prstGeom prst="rect">
            <a:avLst/>
          </a:prstGeom>
          <a:noFill/>
          <a:ln>
            <a:noFill/>
          </a:ln>
        </p:spPr>
        <p:txBody>
          <a:bodyPr spcFirstLastPara="1" wrap="square" lIns="91425" tIns="91425" rIns="91425" bIns="91425" anchor="t" anchorCtr="0"/>
          <a:lstStyle>
            <a:lvl1pPr marL="457200" marR="0" lvl="0" indent="-292099" algn="l" rtl="0">
              <a:lnSpc>
                <a:spcPct val="100000"/>
              </a:lnSpc>
              <a:spcBef>
                <a:spcPts val="400"/>
              </a:spcBef>
              <a:spcAft>
                <a:spcPts val="0"/>
              </a:spcAft>
              <a:buClr>
                <a:schemeClr val="dk2"/>
              </a:buClr>
              <a:buSzPts val="1000"/>
              <a:buFont typeface="Arial"/>
              <a:buChar char="•"/>
              <a:defRPr sz="2100" b="0" i="0" u="none" strike="noStrike" cap="none">
                <a:solidFill>
                  <a:schemeClr val="dk2"/>
                </a:solidFill>
                <a:latin typeface="Arial"/>
                <a:ea typeface="Arial"/>
                <a:cs typeface="Arial"/>
                <a:sym typeface="Arial"/>
              </a:defRPr>
            </a:lvl1pPr>
            <a:lvl2pPr marL="914400" marR="0" lvl="1"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2pPr>
            <a:lvl3pPr marL="1371600" marR="0" lvl="2" indent="-292099" algn="l" rtl="0">
              <a:lnSpc>
                <a:spcPct val="100000"/>
              </a:lnSpc>
              <a:spcBef>
                <a:spcPts val="0"/>
              </a:spcBef>
              <a:spcAft>
                <a:spcPts val="0"/>
              </a:spcAft>
              <a:buClr>
                <a:schemeClr val="dk2"/>
              </a:buClr>
              <a:buSzPts val="1000"/>
              <a:buFont typeface="Merriweather Sans"/>
              <a:buChar char="­"/>
              <a:defRPr sz="1800" b="0" i="0" u="none" strike="noStrike" cap="none">
                <a:solidFill>
                  <a:schemeClr val="dk2"/>
                </a:solidFill>
                <a:latin typeface="Arial"/>
                <a:ea typeface="Arial"/>
                <a:cs typeface="Arial"/>
                <a:sym typeface="Arial"/>
              </a:defRPr>
            </a:lvl3pPr>
            <a:lvl4pPr marL="1828800" marR="0" lvl="3"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4pPr>
            <a:lvl5pPr marL="2286000" marR="0" lvl="4" indent="-292099" algn="l" rtl="0">
              <a:lnSpc>
                <a:spcPct val="100000"/>
              </a:lnSpc>
              <a:spcBef>
                <a:spcPts val="0"/>
              </a:spcBef>
              <a:spcAft>
                <a:spcPts val="0"/>
              </a:spcAft>
              <a:buClr>
                <a:schemeClr val="dk2"/>
              </a:buClr>
              <a:buSzPts val="1000"/>
              <a:buFont typeface="Merriweather Sans"/>
              <a:buChar char="­"/>
              <a:defRPr sz="1500" b="0" i="0" u="none" strike="noStrike" cap="none">
                <a:solidFill>
                  <a:schemeClr val="dk2"/>
                </a:solidFill>
                <a:latin typeface="Arial"/>
                <a:ea typeface="Arial"/>
                <a:cs typeface="Arial"/>
                <a:sym typeface="Arial"/>
              </a:defRPr>
            </a:lvl5pPr>
            <a:lvl6pPr marL="2743200" marR="0" lvl="5"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6pPr>
            <a:lvl7pPr marL="3200400" marR="0" lvl="6"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7pPr>
            <a:lvl8pPr marL="3657600" marR="0" lvl="7"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8pPr>
            <a:lvl9pPr marL="4114800" marR="0" lvl="8" indent="-292099" algn="l" rtl="0">
              <a:lnSpc>
                <a:spcPct val="100000"/>
              </a:lnSpc>
              <a:spcBef>
                <a:spcPts val="300"/>
              </a:spcBef>
              <a:spcAft>
                <a:spcPts val="0"/>
              </a:spcAft>
              <a:buClr>
                <a:schemeClr val="dk1"/>
              </a:buClr>
              <a:buSzPts val="1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dt" idx="10"/>
          </p:nvPr>
        </p:nvSpPr>
        <p:spPr>
          <a:xfrm>
            <a:off x="6835635" y="178593"/>
            <a:ext cx="2133599" cy="2739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accent6"/>
              </a:buClr>
              <a:buSzPts val="1400"/>
              <a:buFont typeface="Arial"/>
              <a:buNone/>
              <a:defRPr sz="600" b="0" i="0" u="none" strike="noStrike" cap="none">
                <a:solidFill>
                  <a:schemeClr val="accent6"/>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ftr" idx="11"/>
          </p:nvPr>
        </p:nvSpPr>
        <p:spPr>
          <a:xfrm>
            <a:off x="251981" y="132621"/>
            <a:ext cx="5387399"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Arial"/>
              <a:buNone/>
              <a:defRPr sz="700" b="0" i="0" u="none" strike="noStrike" cap="none">
                <a:solidFill>
                  <a:schemeClr val="dk2"/>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ts val="1400"/>
              <a:buFont typeface="Arial"/>
              <a:buNone/>
              <a:defRPr sz="1300" b="0" i="0" u="none" strike="noStrike" cap="none">
                <a:solidFill>
                  <a:schemeClr val="dk1"/>
                </a:solidFill>
                <a:latin typeface="Arial"/>
                <a:ea typeface="Arial"/>
                <a:cs typeface="Arial"/>
                <a:sym typeface="Arial"/>
              </a:defRPr>
            </a:lvl9pPr>
          </a:lstStyle>
          <a:p>
            <a:endParaRPr/>
          </a:p>
        </p:txBody>
      </p:sp>
      <p:pic>
        <p:nvPicPr>
          <p:cNvPr id="11" name="Shape 11"/>
          <p:cNvPicPr preferRelativeResize="0"/>
          <p:nvPr/>
        </p:nvPicPr>
        <p:blipFill rotWithShape="1">
          <a:blip r:embed="rId13">
            <a:alphaModFix/>
          </a:blip>
          <a:srcRect/>
          <a:stretch/>
        </p:blipFill>
        <p:spPr>
          <a:xfrm>
            <a:off x="129515" y="4723209"/>
            <a:ext cx="932099" cy="308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a:solidFill>
                  <a:schemeClr val="dk1"/>
                </a:solidFill>
              </a:defRPr>
            </a:lvl2pPr>
            <a:lvl3pPr lvl="2" indent="0" rtl="0">
              <a:spcBef>
                <a:spcPts val="0"/>
              </a:spcBef>
              <a:spcAft>
                <a:spcPts val="0"/>
              </a:spcAft>
              <a:buClr>
                <a:schemeClr val="dk1"/>
              </a:buClr>
              <a:buSzPts val="1400"/>
              <a:buFont typeface="Arial"/>
              <a:buNone/>
              <a:defRPr sz="2800">
                <a:solidFill>
                  <a:schemeClr val="dk1"/>
                </a:solidFill>
              </a:defRPr>
            </a:lvl3pPr>
            <a:lvl4pPr lvl="3" indent="0" rtl="0">
              <a:spcBef>
                <a:spcPts val="0"/>
              </a:spcBef>
              <a:spcAft>
                <a:spcPts val="0"/>
              </a:spcAft>
              <a:buClr>
                <a:schemeClr val="dk1"/>
              </a:buClr>
              <a:buSzPts val="1400"/>
              <a:buFont typeface="Arial"/>
              <a:buNone/>
              <a:defRPr sz="2800">
                <a:solidFill>
                  <a:schemeClr val="dk1"/>
                </a:solidFill>
              </a:defRPr>
            </a:lvl4pPr>
            <a:lvl5pPr lvl="4" indent="0" rtl="0">
              <a:spcBef>
                <a:spcPts val="0"/>
              </a:spcBef>
              <a:spcAft>
                <a:spcPts val="0"/>
              </a:spcAft>
              <a:buClr>
                <a:schemeClr val="dk1"/>
              </a:buClr>
              <a:buSzPts val="1400"/>
              <a:buFont typeface="Arial"/>
              <a:buNone/>
              <a:defRPr sz="2800">
                <a:solidFill>
                  <a:schemeClr val="dk1"/>
                </a:solidFill>
              </a:defRPr>
            </a:lvl5pPr>
            <a:lvl6pPr lvl="5" indent="0" rtl="0">
              <a:spcBef>
                <a:spcPts val="0"/>
              </a:spcBef>
              <a:spcAft>
                <a:spcPts val="0"/>
              </a:spcAft>
              <a:buClr>
                <a:schemeClr val="dk1"/>
              </a:buClr>
              <a:buSzPts val="1400"/>
              <a:buFont typeface="Arial"/>
              <a:buNone/>
              <a:defRPr sz="2800">
                <a:solidFill>
                  <a:schemeClr val="dk1"/>
                </a:solidFill>
              </a:defRPr>
            </a:lvl6pPr>
            <a:lvl7pPr lvl="6" indent="0" rtl="0">
              <a:spcBef>
                <a:spcPts val="0"/>
              </a:spcBef>
              <a:spcAft>
                <a:spcPts val="0"/>
              </a:spcAft>
              <a:buClr>
                <a:schemeClr val="dk1"/>
              </a:buClr>
              <a:buSzPts val="1400"/>
              <a:buFont typeface="Arial"/>
              <a:buNone/>
              <a:defRPr sz="2800">
                <a:solidFill>
                  <a:schemeClr val="dk1"/>
                </a:solidFill>
              </a:defRPr>
            </a:lvl7pPr>
            <a:lvl8pPr lvl="7" indent="0" rtl="0">
              <a:spcBef>
                <a:spcPts val="0"/>
              </a:spcBef>
              <a:spcAft>
                <a:spcPts val="0"/>
              </a:spcAft>
              <a:buClr>
                <a:schemeClr val="dk1"/>
              </a:buClr>
              <a:buSzPts val="1400"/>
              <a:buFont typeface="Arial"/>
              <a:buNone/>
              <a:defRPr sz="2800">
                <a:solidFill>
                  <a:schemeClr val="dk1"/>
                </a:solidFill>
              </a:defRPr>
            </a:lvl8pPr>
            <a:lvl9pPr lvl="8" indent="0" rtl="0">
              <a:spcBef>
                <a:spcPts val="0"/>
              </a:spcBef>
              <a:spcAft>
                <a:spcPts val="0"/>
              </a:spcAft>
              <a:buClr>
                <a:schemeClr val="dk1"/>
              </a:buClr>
              <a:buSzPts val="1400"/>
              <a:buFont typeface="Arial"/>
              <a:buNone/>
              <a:defRPr sz="2800">
                <a:solidFill>
                  <a:schemeClr val="dk1"/>
                </a:solidFill>
              </a:defRPr>
            </a:lvl9pPr>
          </a:lstStyle>
          <a:p>
            <a:endParaRPr/>
          </a:p>
        </p:txBody>
      </p:sp>
      <p:sp>
        <p:nvSpPr>
          <p:cNvPr id="98" name="Shape 9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151"/>
        <p:cNvGrpSpPr/>
        <p:nvPr/>
      </p:nvGrpSpPr>
      <p:grpSpPr>
        <a:xfrm>
          <a:off x="0" y="0"/>
          <a:ext cx="0" cy="0"/>
          <a:chOff x="0" y="0"/>
          <a:chExt cx="0" cy="0"/>
        </a:xfrm>
      </p:grpSpPr>
      <p:sp>
        <p:nvSpPr>
          <p:cNvPr id="152" name="Shape 152"/>
          <p:cNvSpPr/>
          <p:nvPr/>
        </p:nvSpPr>
        <p:spPr>
          <a:xfrm>
            <a:off x="5175" y="3973474"/>
            <a:ext cx="9144000" cy="1212600"/>
          </a:xfrm>
          <a:prstGeom prst="rect">
            <a:avLst/>
          </a:prstGeom>
          <a:solidFill>
            <a:srgbClr val="FFFFFF"/>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lt1"/>
              </a:buClr>
              <a:buFont typeface="Arial"/>
              <a:buNone/>
            </a:pPr>
            <a:r>
              <a:rPr lang="en" sz="1300" b="0" i="0" u="none" strike="noStrike" cap="none">
                <a:solidFill>
                  <a:schemeClr val="lt1"/>
                </a:solidFill>
                <a:latin typeface="Arial"/>
                <a:ea typeface="Arial"/>
                <a:cs typeface="Arial"/>
                <a:sym typeface="Arial"/>
              </a:rPr>
              <a:t>*8</a:t>
            </a:r>
            <a:endParaRPr/>
          </a:p>
        </p:txBody>
      </p:sp>
      <p:sp>
        <p:nvSpPr>
          <p:cNvPr id="153" name="Shape 153"/>
          <p:cNvSpPr txBox="1">
            <a:spLocks noGrp="1"/>
          </p:cNvSpPr>
          <p:nvPr>
            <p:ph type="title"/>
          </p:nvPr>
        </p:nvSpPr>
        <p:spPr>
          <a:xfrm>
            <a:off x="4132" y="1058910"/>
            <a:ext cx="9146100" cy="1021500"/>
          </a:xfrm>
          <a:prstGeom prst="rect">
            <a:avLst/>
          </a:prstGeom>
          <a:noFill/>
          <a:ln>
            <a:noFill/>
          </a:ln>
        </p:spPr>
        <p:txBody>
          <a:bodyPr spcFirstLastPara="1" wrap="square" lIns="68550" tIns="0" rIns="68550" bIns="34275" anchor="t" anchorCtr="0">
            <a:noAutofit/>
          </a:bodyPr>
          <a:lstStyle/>
          <a:p>
            <a:pPr marL="0" marR="0" lvl="0" indent="0" algn="ctr" rtl="0">
              <a:lnSpc>
                <a:spcPct val="100000"/>
              </a:lnSpc>
              <a:spcBef>
                <a:spcPts val="0"/>
              </a:spcBef>
              <a:spcAft>
                <a:spcPts val="0"/>
              </a:spcAft>
              <a:buClr>
                <a:schemeClr val="dk2"/>
              </a:buClr>
              <a:buFont typeface="Helvetica Neue"/>
              <a:buNone/>
            </a:pPr>
            <a:r>
              <a:rPr lang="en-US" dirty="0" smtClean="0"/>
              <a:t>Apache Kafka – 360 View</a:t>
            </a:r>
            <a:endParaRPr dirty="0"/>
          </a:p>
        </p:txBody>
      </p:sp>
      <p:sp>
        <p:nvSpPr>
          <p:cNvPr id="154" name="Shape 154"/>
          <p:cNvSpPr txBox="1"/>
          <p:nvPr/>
        </p:nvSpPr>
        <p:spPr>
          <a:xfrm>
            <a:off x="1089275" y="17820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1774825"/>
            <a:ext cx="6350000" cy="159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47" name="Shape 247"/>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Agreements</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248" name="Shape 248"/>
          <p:cNvSpPr txBox="1"/>
          <p:nvPr/>
        </p:nvSpPr>
        <p:spPr>
          <a:xfrm>
            <a:off x="71950" y="960899"/>
            <a:ext cx="8504100" cy="3427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smtClean="0">
                <a:solidFill>
                  <a:srgbClr val="000000"/>
                </a:solidFill>
                <a:latin typeface="Proxima Nova"/>
                <a:ea typeface="Proxima Nova"/>
                <a:cs typeface="Proxima Nova"/>
                <a:sym typeface="Proxima Nova"/>
              </a:rPr>
              <a:t>Mobile </a:t>
            </a:r>
            <a:r>
              <a:rPr lang="en" sz="1600" b="0" i="0" u="none" strike="noStrike" cap="none" dirty="0">
                <a:solidFill>
                  <a:srgbClr val="000000"/>
                </a:solidFill>
                <a:latin typeface="Proxima Nova"/>
                <a:ea typeface="Proxima Nova"/>
                <a:cs typeface="Proxima Nova"/>
                <a:sym typeface="Proxima Nova"/>
              </a:rPr>
              <a:t>should be on silent mode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dirty="0">
                <a:latin typeface="Proxima Nova"/>
                <a:ea typeface="Proxima Nova"/>
                <a:cs typeface="Proxima Nova"/>
                <a:sym typeface="Proxima Nova"/>
              </a:rPr>
              <a:t>A</a:t>
            </a:r>
            <a:r>
              <a:rPr lang="en" sz="1600" b="0" i="0" u="none" strike="noStrike" cap="none" dirty="0" smtClean="0">
                <a:solidFill>
                  <a:srgbClr val="000000"/>
                </a:solidFill>
                <a:latin typeface="Proxima Nova"/>
                <a:ea typeface="Proxima Nova"/>
                <a:cs typeface="Proxima Nova"/>
                <a:sym typeface="Proxima Nova"/>
              </a:rPr>
              <a:t>sk </a:t>
            </a:r>
            <a:r>
              <a:rPr lang="en" sz="1600" b="0" i="0" u="none" strike="noStrike" cap="none" dirty="0">
                <a:solidFill>
                  <a:srgbClr val="000000"/>
                </a:solidFill>
                <a:latin typeface="Proxima Nova"/>
                <a:ea typeface="Proxima Nova"/>
                <a:cs typeface="Proxima Nova"/>
                <a:sym typeface="Proxima Nova"/>
              </a:rPr>
              <a:t>question as soon as you have it</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Only one conversation in room at a time during the training</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Keep me informed if getting late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Please maintain eye contact and be with me. </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Have proper sleep during training days so that you don’t sleep during training hours :)</a:t>
            </a:r>
            <a:endParaRPr dirty="0"/>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560603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Disaster Recovery – High Level</a:t>
            </a:r>
          </a:p>
        </p:txBody>
      </p:sp>
      <p:sp>
        <p:nvSpPr>
          <p:cNvPr id="4" name="TextBox 3"/>
          <p:cNvSpPr txBox="1"/>
          <p:nvPr/>
        </p:nvSpPr>
        <p:spPr>
          <a:xfrm>
            <a:off x="304800" y="1276350"/>
            <a:ext cx="8382000" cy="2893100"/>
          </a:xfrm>
          <a:prstGeom prst="rect">
            <a:avLst/>
          </a:prstGeom>
          <a:noFill/>
        </p:spPr>
        <p:txBody>
          <a:bodyPr wrap="square" rtlCol="0">
            <a:spAutoFit/>
          </a:bodyPr>
          <a:lstStyle/>
          <a:p>
            <a:pPr marL="285750" indent="-285750">
              <a:buFont typeface="Wingdings" pitchFamily="2" charset="2"/>
              <a:buChar char="q"/>
            </a:pPr>
            <a:r>
              <a:rPr lang="en-IN" dirty="0" err="1">
                <a:latin typeface="Proxima Nova" charset="0"/>
              </a:rPr>
              <a:t>Datacenter</a:t>
            </a:r>
            <a:r>
              <a:rPr lang="en-IN" dirty="0">
                <a:latin typeface="Proxima Nova" charset="0"/>
              </a:rPr>
              <a:t> downtime and data loss can result in businesses losing a vast amount of revenue or entirely halting operations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To minimize the downtime and data loss resulting from a disaster, enterprises create business continuity plans and disaster recovery strategies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disaster strikes—catastrophic hardware failure, software failure, power outage, denial of service attack, or any other event that causes one </a:t>
            </a:r>
            <a:r>
              <a:rPr lang="en-IN" dirty="0" err="1">
                <a:latin typeface="Proxima Nova" charset="0"/>
              </a:rPr>
              <a:t>datacenter</a:t>
            </a:r>
            <a:r>
              <a:rPr lang="en-IN" dirty="0">
                <a:latin typeface="Proxima Nova" charset="0"/>
              </a:rPr>
              <a:t> to completely fail—Kafka continues running in another </a:t>
            </a:r>
            <a:r>
              <a:rPr lang="en-IN" dirty="0" err="1">
                <a:latin typeface="Proxima Nova" charset="0"/>
              </a:rPr>
              <a:t>datacenter</a:t>
            </a:r>
            <a:r>
              <a:rPr lang="en-IN" dirty="0">
                <a:latin typeface="Proxima Nova" charset="0"/>
              </a:rPr>
              <a:t> until service is restored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Kafka's mirroring feature makes it possible to maintain a replica of an existing Kafka cluster</a:t>
            </a:r>
            <a:r>
              <a:rPr lang="en-IN" dirty="0" smtClean="0">
                <a:latin typeface="Proxima Nova" charset="0"/>
              </a:rPr>
              <a:t>.</a:t>
            </a:r>
          </a:p>
          <a:p>
            <a:pPr marL="285750" indent="-285750">
              <a:buFont typeface="Wingdings" pitchFamily="2" charset="2"/>
              <a:buChar char="q"/>
            </a:pPr>
            <a:endParaRPr lang="en-IN" dirty="0">
              <a:latin typeface="Proxima Nova" charset="0"/>
            </a:endParaRPr>
          </a:p>
          <a:p>
            <a:endParaRPr lang="en-IN" dirty="0">
              <a:latin typeface="Proxima Nova" charset="0"/>
            </a:endParaRPr>
          </a:p>
        </p:txBody>
      </p:sp>
    </p:spTree>
    <p:extLst>
      <p:ext uri="{BB962C8B-B14F-4D97-AF65-F5344CB8AC3E}">
        <p14:creationId xmlns:p14="http://schemas.microsoft.com/office/powerpoint/2010/main" val="6592572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Disaster Recovery – High Level</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00" y="1276350"/>
            <a:ext cx="5210100" cy="2222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0" y="3638550"/>
            <a:ext cx="6324600" cy="307777"/>
          </a:xfrm>
          <a:prstGeom prst="rect">
            <a:avLst/>
          </a:prstGeom>
          <a:noFill/>
        </p:spPr>
        <p:txBody>
          <a:bodyPr wrap="square" rtlCol="0">
            <a:spAutoFit/>
          </a:bodyPr>
          <a:lstStyle/>
          <a:p>
            <a:r>
              <a:rPr lang="en-IN" dirty="0" smtClean="0">
                <a:latin typeface="Proxima Nova" charset="0"/>
              </a:rPr>
              <a:t>Kafka Mirror Maker will be discussed in upcoming chapter</a:t>
            </a:r>
            <a:endParaRPr lang="en-IN" dirty="0">
              <a:latin typeface="Proxima Nova" charset="0"/>
            </a:endParaRPr>
          </a:p>
        </p:txBody>
      </p:sp>
    </p:spTree>
    <p:extLst>
      <p:ext uri="{BB962C8B-B14F-4D97-AF65-F5344CB8AC3E}">
        <p14:creationId xmlns:p14="http://schemas.microsoft.com/office/powerpoint/2010/main" val="37067340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Replicas, </a:t>
            </a:r>
            <a:r>
              <a:rPr lang="en" sz="1600" dirty="0">
                <a:solidFill>
                  <a:schemeClr val="dk1"/>
                </a:solidFill>
                <a:latin typeface="Proxima Nova"/>
                <a:sym typeface="Proxima Nova"/>
              </a:rPr>
              <a:t>Followers and </a:t>
            </a:r>
            <a:r>
              <a:rPr lang="en" sz="1600" dirty="0" smtClean="0">
                <a:solidFill>
                  <a:schemeClr val="dk1"/>
                </a:solidFill>
                <a:latin typeface="Proxima Nova"/>
                <a:sym typeface="Proxima Nova"/>
              </a:rPr>
              <a:t>Leaders</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Working on Partitions for parallel processing and resiliency</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56931" y="4425721"/>
            <a:ext cx="279300" cy="258900"/>
          </a:xfrm>
          <a:prstGeom prst="rect">
            <a:avLst/>
          </a:prstGeom>
          <a:noFill/>
          <a:ln>
            <a:noFill/>
          </a:ln>
        </p:spPr>
      </p:pic>
      <p:pic>
        <p:nvPicPr>
          <p:cNvPr id="17" name="Shape 303"/>
          <p:cNvPicPr preferRelativeResize="0"/>
          <p:nvPr/>
        </p:nvPicPr>
        <p:blipFill rotWithShape="1">
          <a:blip r:embed="rId3">
            <a:alphaModFix/>
          </a:blip>
          <a:srcRect/>
          <a:stretch/>
        </p:blipFill>
        <p:spPr>
          <a:xfrm>
            <a:off x="5029200" y="971550"/>
            <a:ext cx="279300" cy="258900"/>
          </a:xfrm>
          <a:prstGeom prst="rect">
            <a:avLst/>
          </a:prstGeom>
          <a:noFill/>
          <a:ln>
            <a:noFill/>
          </a:ln>
        </p:spPr>
      </p:pic>
      <p:pic>
        <p:nvPicPr>
          <p:cNvPr id="18" name="Shape 303"/>
          <p:cNvPicPr preferRelativeResize="0"/>
          <p:nvPr/>
        </p:nvPicPr>
        <p:blipFill rotWithShape="1">
          <a:blip r:embed="rId3">
            <a:alphaModFix/>
          </a:blip>
          <a:srcRect/>
          <a:stretch/>
        </p:blipFill>
        <p:spPr>
          <a:xfrm>
            <a:off x="5028281" y="1275711"/>
            <a:ext cx="279300" cy="258900"/>
          </a:xfrm>
          <a:prstGeom prst="rect">
            <a:avLst/>
          </a:prstGeom>
          <a:noFill/>
          <a:ln>
            <a:noFill/>
          </a:ln>
        </p:spPr>
      </p:pic>
    </p:spTree>
    <p:extLst>
      <p:ext uri="{BB962C8B-B14F-4D97-AF65-F5344CB8AC3E}">
        <p14:creationId xmlns:p14="http://schemas.microsoft.com/office/powerpoint/2010/main" val="320879987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High Water mark</a:t>
            </a:r>
            <a:endParaRPr lang="en" sz="1600" b="1" dirty="0">
              <a:solidFill>
                <a:schemeClr val="dk1"/>
              </a:solidFill>
              <a:latin typeface="Proxima Nova"/>
              <a:sym typeface="Proxima Nova"/>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71588"/>
            <a:ext cx="89535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7389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High Water mark</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95410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high watermark indicated the offset of messages that are fully replicated, while the end-of-log offset might be larger if there are newly appended records to the leader partition which are not replicated yet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Consumers can only </a:t>
            </a:r>
            <a:r>
              <a:rPr lang="en-IN" dirty="0" smtClean="0">
                <a:latin typeface="Proxima Nova" charset="0"/>
              </a:rPr>
              <a:t>consume </a:t>
            </a:r>
            <a:r>
              <a:rPr lang="en-IN" dirty="0">
                <a:latin typeface="Proxima Nova" charset="0"/>
              </a:rPr>
              <a:t>messages up to the high watermark.</a:t>
            </a:r>
          </a:p>
        </p:txBody>
      </p:sp>
    </p:spTree>
    <p:extLst>
      <p:ext uri="{BB962C8B-B14F-4D97-AF65-F5344CB8AC3E}">
        <p14:creationId xmlns:p14="http://schemas.microsoft.com/office/powerpoint/2010/main" val="34533314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Replicas, </a:t>
            </a:r>
            <a:r>
              <a:rPr lang="en" sz="1600" dirty="0">
                <a:solidFill>
                  <a:schemeClr val="dk1"/>
                </a:solidFill>
                <a:latin typeface="Proxima Nova"/>
                <a:sym typeface="Proxima Nova"/>
              </a:rPr>
              <a:t>Followers and </a:t>
            </a:r>
            <a:r>
              <a:rPr lang="en" sz="1600" dirty="0" smtClean="0">
                <a:solidFill>
                  <a:schemeClr val="dk1"/>
                </a:solidFill>
                <a:latin typeface="Proxima Nova"/>
                <a:sym typeface="Proxima Nova"/>
              </a:rPr>
              <a:t>Leaders</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56931" y="4425721"/>
            <a:ext cx="279300" cy="258900"/>
          </a:xfrm>
          <a:prstGeom prst="rect">
            <a:avLst/>
          </a:prstGeom>
          <a:noFill/>
          <a:ln>
            <a:noFill/>
          </a:ln>
        </p:spPr>
      </p:pic>
      <p:pic>
        <p:nvPicPr>
          <p:cNvPr id="17" name="Shape 303"/>
          <p:cNvPicPr preferRelativeResize="0"/>
          <p:nvPr/>
        </p:nvPicPr>
        <p:blipFill rotWithShape="1">
          <a:blip r:embed="rId3">
            <a:alphaModFix/>
          </a:blip>
          <a:srcRect/>
          <a:stretch/>
        </p:blipFill>
        <p:spPr>
          <a:xfrm>
            <a:off x="5029200" y="1281315"/>
            <a:ext cx="279300" cy="258900"/>
          </a:xfrm>
          <a:prstGeom prst="rect">
            <a:avLst/>
          </a:prstGeom>
          <a:noFill/>
          <a:ln>
            <a:noFill/>
          </a:ln>
        </p:spPr>
      </p:pic>
      <p:pic>
        <p:nvPicPr>
          <p:cNvPr id="18" name="Shape 303"/>
          <p:cNvPicPr preferRelativeResize="0"/>
          <p:nvPr/>
        </p:nvPicPr>
        <p:blipFill rotWithShape="1">
          <a:blip r:embed="rId3">
            <a:alphaModFix/>
          </a:blip>
          <a:srcRect/>
          <a:stretch/>
        </p:blipFill>
        <p:spPr>
          <a:xfrm>
            <a:off x="5028281" y="1585476"/>
            <a:ext cx="279300" cy="258900"/>
          </a:xfrm>
          <a:prstGeom prst="rect">
            <a:avLst/>
          </a:prstGeom>
          <a:noFill/>
          <a:ln>
            <a:noFill/>
          </a:ln>
        </p:spPr>
      </p:pic>
      <p:pic>
        <p:nvPicPr>
          <p:cNvPr id="19" name="Shape 303"/>
          <p:cNvPicPr preferRelativeResize="0"/>
          <p:nvPr/>
        </p:nvPicPr>
        <p:blipFill rotWithShape="1">
          <a:blip r:embed="rId3">
            <a:alphaModFix/>
          </a:blip>
          <a:srcRect/>
          <a:stretch/>
        </p:blipFill>
        <p:spPr>
          <a:xfrm>
            <a:off x="5029200" y="1931850"/>
            <a:ext cx="279300" cy="258900"/>
          </a:xfrm>
          <a:prstGeom prst="rect">
            <a:avLst/>
          </a:prstGeom>
          <a:noFill/>
          <a:ln>
            <a:noFill/>
          </a:ln>
        </p:spPr>
      </p:pic>
    </p:spTree>
    <p:extLst>
      <p:ext uri="{BB962C8B-B14F-4D97-AF65-F5344CB8AC3E}">
        <p14:creationId xmlns:p14="http://schemas.microsoft.com/office/powerpoint/2010/main" val="254639292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Consumer Rebalancing</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462213"/>
          </a:xfrm>
          <a:prstGeom prst="rect">
            <a:avLst/>
          </a:prstGeom>
          <a:noFill/>
        </p:spPr>
        <p:txBody>
          <a:bodyPr wrap="square" rtlCol="0">
            <a:spAutoFit/>
          </a:bodyPr>
          <a:lstStyle/>
          <a:p>
            <a:r>
              <a:rPr lang="en-IN" dirty="0" smtClean="0">
                <a:latin typeface="Proxima Nova" charset="0"/>
              </a:rPr>
              <a:t>Recap</a:t>
            </a:r>
          </a:p>
          <a:p>
            <a:pPr marL="285750" indent="-285750">
              <a:buFont typeface="Wingdings" pitchFamily="2" charset="2"/>
              <a:buChar char="q"/>
            </a:pPr>
            <a:r>
              <a:rPr lang="en-IN" dirty="0" smtClean="0">
                <a:latin typeface="Proxima Nova" charset="0"/>
              </a:rPr>
              <a:t>Kafka </a:t>
            </a:r>
            <a:r>
              <a:rPr lang="en-IN" dirty="0">
                <a:latin typeface="Proxima Nova" charset="0"/>
              </a:rPr>
              <a:t>consumers are part of consumer groups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 group has one or more consumers in it. Each partition gets assigned to one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P</a:t>
            </a:r>
            <a:r>
              <a:rPr lang="en-IN" dirty="0" smtClean="0">
                <a:latin typeface="Proxima Nova" charset="0"/>
              </a:rPr>
              <a:t>artitions </a:t>
            </a:r>
            <a:r>
              <a:rPr lang="en-IN" dirty="0">
                <a:latin typeface="Proxima Nova" charset="0"/>
              </a:rPr>
              <a:t>are how Kafka scales </a:t>
            </a:r>
            <a:r>
              <a:rPr lang="en-IN" dirty="0" smtClean="0">
                <a:latin typeface="Proxima Nova" charset="0"/>
              </a:rPr>
              <a:t>out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you have more consumers than partitions, then some of your consumers will be idle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If </a:t>
            </a:r>
            <a:r>
              <a:rPr lang="en-IN" dirty="0">
                <a:latin typeface="Proxima Nova" charset="0"/>
              </a:rPr>
              <a:t>you have more partitions than consumers, more than one partition may get assigned to a single consumer.</a:t>
            </a:r>
          </a:p>
        </p:txBody>
      </p:sp>
    </p:spTree>
    <p:extLst>
      <p:ext uri="{BB962C8B-B14F-4D97-AF65-F5344CB8AC3E}">
        <p14:creationId xmlns:p14="http://schemas.microsoft.com/office/powerpoint/2010/main" val="27651950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Consumer Rebalancing</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1815882"/>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When a new consumer joins, a rebalance occurs, and the new consumer is assigned some partitions previously assigned to other consumers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a:t>
            </a:r>
            <a:r>
              <a:rPr lang="en-IN" dirty="0" smtClean="0">
                <a:latin typeface="Proxima Nova" charset="0"/>
              </a:rPr>
              <a:t>f </a:t>
            </a:r>
            <a:r>
              <a:rPr lang="en-IN" dirty="0">
                <a:latin typeface="Proxima Nova" charset="0"/>
              </a:rPr>
              <a:t>there were 10 partitions all being consumed by one consumer, and another consumer joins, there'll be a rebalance, and afterwards, there'll be (typically) five partitions per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It's worth noting that during a rebalance, the consumer group "pauses". A similar thing happens when consumers gracefully leave, or the leader detects that a consumer has left.</a:t>
            </a:r>
          </a:p>
        </p:txBody>
      </p:sp>
    </p:spTree>
    <p:extLst>
      <p:ext uri="{BB962C8B-B14F-4D97-AF65-F5344CB8AC3E}">
        <p14:creationId xmlns:p14="http://schemas.microsoft.com/office/powerpoint/2010/main" val="9408307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Replicas, </a:t>
            </a:r>
            <a:r>
              <a:rPr lang="en" sz="1600" dirty="0">
                <a:solidFill>
                  <a:schemeClr val="dk1"/>
                </a:solidFill>
                <a:latin typeface="Proxima Nova"/>
                <a:sym typeface="Proxima Nova"/>
              </a:rPr>
              <a:t>Followers and </a:t>
            </a:r>
            <a:r>
              <a:rPr lang="en" sz="1600" dirty="0" smtClean="0">
                <a:solidFill>
                  <a:schemeClr val="dk1"/>
                </a:solidFill>
                <a:latin typeface="Proxima Nova"/>
                <a:sym typeface="Proxima Nova"/>
              </a:rPr>
              <a:t>Leaders</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Fail-over</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Working on Partitions for parallel processing and resiliency</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56931" y="4425721"/>
            <a:ext cx="279300" cy="258900"/>
          </a:xfrm>
          <a:prstGeom prst="rect">
            <a:avLst/>
          </a:prstGeom>
          <a:noFill/>
          <a:ln>
            <a:noFill/>
          </a:ln>
        </p:spPr>
      </p:pic>
      <p:pic>
        <p:nvPicPr>
          <p:cNvPr id="17" name="Shape 303"/>
          <p:cNvPicPr preferRelativeResize="0"/>
          <p:nvPr/>
        </p:nvPicPr>
        <p:blipFill rotWithShape="1">
          <a:blip r:embed="rId3">
            <a:alphaModFix/>
          </a:blip>
          <a:srcRect/>
          <a:stretch/>
        </p:blipFill>
        <p:spPr>
          <a:xfrm>
            <a:off x="5029200" y="971550"/>
            <a:ext cx="279300" cy="258900"/>
          </a:xfrm>
          <a:prstGeom prst="rect">
            <a:avLst/>
          </a:prstGeom>
          <a:noFill/>
          <a:ln>
            <a:noFill/>
          </a:ln>
        </p:spPr>
      </p:pic>
      <p:pic>
        <p:nvPicPr>
          <p:cNvPr id="18" name="Shape 303"/>
          <p:cNvPicPr preferRelativeResize="0"/>
          <p:nvPr/>
        </p:nvPicPr>
        <p:blipFill rotWithShape="1">
          <a:blip r:embed="rId3">
            <a:alphaModFix/>
          </a:blip>
          <a:srcRect/>
          <a:stretch/>
        </p:blipFill>
        <p:spPr>
          <a:xfrm>
            <a:off x="5028281" y="1275711"/>
            <a:ext cx="279300" cy="258900"/>
          </a:xfrm>
          <a:prstGeom prst="rect">
            <a:avLst/>
          </a:prstGeom>
          <a:noFill/>
          <a:ln>
            <a:noFill/>
          </a:ln>
        </p:spPr>
      </p:pic>
      <p:pic>
        <p:nvPicPr>
          <p:cNvPr id="19" name="Shape 303"/>
          <p:cNvPicPr preferRelativeResize="0"/>
          <p:nvPr/>
        </p:nvPicPr>
        <p:blipFill rotWithShape="1">
          <a:blip r:embed="rId3">
            <a:alphaModFix/>
          </a:blip>
          <a:srcRect/>
          <a:stretch/>
        </p:blipFill>
        <p:spPr>
          <a:xfrm>
            <a:off x="5029200" y="1622085"/>
            <a:ext cx="279300" cy="258900"/>
          </a:xfrm>
          <a:prstGeom prst="rect">
            <a:avLst/>
          </a:prstGeom>
          <a:noFill/>
          <a:ln>
            <a:noFill/>
          </a:ln>
        </p:spPr>
      </p:pic>
      <p:pic>
        <p:nvPicPr>
          <p:cNvPr id="20" name="Shape 303"/>
          <p:cNvPicPr preferRelativeResize="0"/>
          <p:nvPr/>
        </p:nvPicPr>
        <p:blipFill rotWithShape="1">
          <a:blip r:embed="rId3">
            <a:alphaModFix/>
          </a:blip>
          <a:srcRect/>
          <a:stretch/>
        </p:blipFill>
        <p:spPr>
          <a:xfrm>
            <a:off x="5079441" y="1983291"/>
            <a:ext cx="279300" cy="258900"/>
          </a:xfrm>
          <a:prstGeom prst="rect">
            <a:avLst/>
          </a:prstGeom>
          <a:noFill/>
          <a:ln>
            <a:noFill/>
          </a:ln>
        </p:spPr>
      </p:pic>
    </p:spTree>
    <p:extLst>
      <p:ext uri="{BB962C8B-B14F-4D97-AF65-F5344CB8AC3E}">
        <p14:creationId xmlns:p14="http://schemas.microsoft.com/office/powerpoint/2010/main" val="8344932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7380515"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failover will be demostrated in the exercise. </a:t>
            </a:r>
            <a:r>
              <a:rPr lang="en-IN" sz="1600" b="1" dirty="0" smtClean="0">
                <a:solidFill>
                  <a:schemeClr val="dk1"/>
                </a:solidFill>
                <a:latin typeface="Proxima Nova"/>
                <a:sym typeface="Proxima Nova"/>
              </a:rPr>
              <a:t>L</a:t>
            </a:r>
            <a:r>
              <a:rPr lang="en" sz="1600" b="1" dirty="0" smtClean="0">
                <a:solidFill>
                  <a:schemeClr val="dk1"/>
                </a:solidFill>
                <a:latin typeface="Proxima Nova"/>
                <a:sym typeface="Proxima Nova"/>
              </a:rPr>
              <a:t>earn by practice</a:t>
            </a:r>
            <a:endParaRPr lang="en" sz="1600" b="1" dirty="0">
              <a:solidFill>
                <a:schemeClr val="dk1"/>
              </a:solidFill>
              <a:latin typeface="Proxima Nova"/>
              <a:sym typeface="Proxima Nova"/>
            </a:endParaRPr>
          </a:p>
        </p:txBody>
      </p:sp>
    </p:spTree>
    <p:extLst>
      <p:ext uri="{BB962C8B-B14F-4D97-AF65-F5344CB8AC3E}">
        <p14:creationId xmlns:p14="http://schemas.microsoft.com/office/powerpoint/2010/main" val="2393359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this </a:t>
            </a:r>
            <a:r>
              <a:rPr lang="en" sz="1600" b="0" i="0" u="none" strike="noStrike" cap="none" dirty="0" smtClean="0">
                <a:solidFill>
                  <a:srgbClr val="000000"/>
                </a:solidFill>
                <a:latin typeface="Proxima Nova"/>
                <a:ea typeface="Proxima Nova"/>
                <a:cs typeface="Proxima Nova"/>
                <a:sym typeface="Proxima Nova"/>
              </a:rPr>
              <a:t>Course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Logistics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Agreements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1" i="0" u="none" strike="noStrike" cap="none" dirty="0">
                <a:solidFill>
                  <a:srgbClr val="000000"/>
                </a:solidFill>
                <a:latin typeface="Proxima Nova"/>
                <a:ea typeface="Proxima Nova"/>
                <a:cs typeface="Proxima Nova"/>
                <a:sym typeface="Proxima Nova"/>
              </a:rPr>
              <a:t>About you !</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About the Instructor</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General Instructions for Exercises</a:t>
            </a:r>
            <a:endParaRPr dirty="0"/>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chemeClr val="dk1"/>
              </a:solidFill>
              <a:latin typeface="Proxima Nova"/>
              <a:ea typeface="Proxima Nova"/>
              <a:cs typeface="Proxima Nova"/>
              <a:sym typeface="Proxima Nova"/>
            </a:endParaRPr>
          </a:p>
        </p:txBody>
      </p:sp>
      <p:sp>
        <p:nvSpPr>
          <p:cNvPr id="254" name="Shape 254"/>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56" name="Shape 256"/>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Chapter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pic>
        <p:nvPicPr>
          <p:cNvPr id="257" name="Shape 257"/>
          <p:cNvPicPr preferRelativeResize="0"/>
          <p:nvPr/>
        </p:nvPicPr>
        <p:blipFill rotWithShape="1">
          <a:blip r:embed="rId3">
            <a:alphaModFix/>
          </a:blip>
          <a:srcRect/>
          <a:stretch/>
        </p:blipFill>
        <p:spPr>
          <a:xfrm>
            <a:off x="193825" y="935050"/>
            <a:ext cx="279300" cy="258900"/>
          </a:xfrm>
          <a:prstGeom prst="rect">
            <a:avLst/>
          </a:prstGeom>
          <a:noFill/>
          <a:ln>
            <a:noFill/>
          </a:ln>
        </p:spPr>
      </p:pic>
      <p:pic>
        <p:nvPicPr>
          <p:cNvPr id="258" name="Shape 258"/>
          <p:cNvPicPr preferRelativeResize="0"/>
          <p:nvPr/>
        </p:nvPicPr>
        <p:blipFill rotWithShape="1">
          <a:blip r:embed="rId3">
            <a:alphaModFix/>
          </a:blip>
          <a:srcRect/>
          <a:stretch/>
        </p:blipFill>
        <p:spPr>
          <a:xfrm>
            <a:off x="193825" y="1352550"/>
            <a:ext cx="279300" cy="258900"/>
          </a:xfrm>
          <a:prstGeom prst="rect">
            <a:avLst/>
          </a:prstGeom>
          <a:noFill/>
          <a:ln>
            <a:noFill/>
          </a:ln>
        </p:spPr>
      </p:pic>
      <p:pic>
        <p:nvPicPr>
          <p:cNvPr id="259" name="Shape 259"/>
          <p:cNvPicPr preferRelativeResize="0"/>
          <p:nvPr/>
        </p:nvPicPr>
        <p:blipFill rotWithShape="1">
          <a:blip r:embed="rId3">
            <a:alphaModFix/>
          </a:blip>
          <a:srcRect/>
          <a:stretch/>
        </p:blipFill>
        <p:spPr>
          <a:xfrm>
            <a:off x="193825" y="1643662"/>
            <a:ext cx="279300" cy="258900"/>
          </a:xfrm>
          <a:prstGeom prst="rect">
            <a:avLst/>
          </a:prstGeom>
          <a:noFill/>
          <a:ln>
            <a:noFill/>
          </a:ln>
        </p:spPr>
      </p:pic>
      <p:pic>
        <p:nvPicPr>
          <p:cNvPr id="260" name="Shape 260"/>
          <p:cNvPicPr preferRelativeResize="0"/>
          <p:nvPr/>
        </p:nvPicPr>
        <p:blipFill rotWithShape="1">
          <a:blip r:embed="rId3">
            <a:alphaModFix/>
          </a:blip>
          <a:srcRect/>
          <a:stretch/>
        </p:blipFill>
        <p:spPr>
          <a:xfrm>
            <a:off x="193825" y="1984625"/>
            <a:ext cx="279300" cy="258900"/>
          </a:xfrm>
          <a:prstGeom prst="rect">
            <a:avLst/>
          </a:prstGeom>
          <a:noFill/>
          <a:ln>
            <a:noFill/>
          </a:ln>
        </p:spPr>
      </p:pic>
    </p:spTree>
    <p:extLst>
      <p:ext uri="{BB962C8B-B14F-4D97-AF65-F5344CB8AC3E}">
        <p14:creationId xmlns:p14="http://schemas.microsoft.com/office/powerpoint/2010/main" val="5237226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7335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Replicas, </a:t>
            </a:r>
            <a:r>
              <a:rPr lang="en" sz="1600" dirty="0">
                <a:solidFill>
                  <a:schemeClr val="dk1"/>
                </a:solidFill>
                <a:latin typeface="Proxima Nova"/>
                <a:sym typeface="Proxima Nova"/>
              </a:rPr>
              <a:t>Followers and </a:t>
            </a:r>
            <a:r>
              <a:rPr lang="en" sz="1600" dirty="0" smtClean="0">
                <a:solidFill>
                  <a:schemeClr val="dk1"/>
                </a:solidFill>
                <a:latin typeface="Proxima Nova"/>
                <a:sym typeface="Proxima Nova"/>
              </a:rPr>
              <a:t>Leaders</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56931" y="4425721"/>
            <a:ext cx="279300" cy="258900"/>
          </a:xfrm>
          <a:prstGeom prst="rect">
            <a:avLst/>
          </a:prstGeom>
          <a:noFill/>
          <a:ln>
            <a:noFill/>
          </a:ln>
        </p:spPr>
      </p:pic>
      <p:pic>
        <p:nvPicPr>
          <p:cNvPr id="17" name="Shape 303"/>
          <p:cNvPicPr preferRelativeResize="0"/>
          <p:nvPr/>
        </p:nvPicPr>
        <p:blipFill rotWithShape="1">
          <a:blip r:embed="rId3">
            <a:alphaModFix/>
          </a:blip>
          <a:srcRect/>
          <a:stretch/>
        </p:blipFill>
        <p:spPr>
          <a:xfrm>
            <a:off x="5079441" y="1274357"/>
            <a:ext cx="279300" cy="258900"/>
          </a:xfrm>
          <a:prstGeom prst="rect">
            <a:avLst/>
          </a:prstGeom>
          <a:noFill/>
          <a:ln>
            <a:noFill/>
          </a:ln>
        </p:spPr>
      </p:pic>
      <p:pic>
        <p:nvPicPr>
          <p:cNvPr id="18" name="Shape 303"/>
          <p:cNvPicPr preferRelativeResize="0"/>
          <p:nvPr/>
        </p:nvPicPr>
        <p:blipFill rotWithShape="1">
          <a:blip r:embed="rId3">
            <a:alphaModFix/>
          </a:blip>
          <a:srcRect/>
          <a:stretch/>
        </p:blipFill>
        <p:spPr>
          <a:xfrm>
            <a:off x="5063773" y="1662707"/>
            <a:ext cx="279300" cy="258900"/>
          </a:xfrm>
          <a:prstGeom prst="rect">
            <a:avLst/>
          </a:prstGeom>
          <a:noFill/>
          <a:ln>
            <a:noFill/>
          </a:ln>
        </p:spPr>
      </p:pic>
      <p:pic>
        <p:nvPicPr>
          <p:cNvPr id="19" name="Shape 303"/>
          <p:cNvPicPr preferRelativeResize="0"/>
          <p:nvPr/>
        </p:nvPicPr>
        <p:blipFill rotWithShape="1">
          <a:blip r:embed="rId3">
            <a:alphaModFix/>
          </a:blip>
          <a:srcRect/>
          <a:stretch/>
        </p:blipFill>
        <p:spPr>
          <a:xfrm>
            <a:off x="5079441" y="1983291"/>
            <a:ext cx="279300" cy="258900"/>
          </a:xfrm>
          <a:prstGeom prst="rect">
            <a:avLst/>
          </a:prstGeom>
          <a:noFill/>
          <a:ln>
            <a:noFill/>
          </a:ln>
        </p:spPr>
      </p:pic>
      <p:pic>
        <p:nvPicPr>
          <p:cNvPr id="20" name="Shape 303"/>
          <p:cNvPicPr preferRelativeResize="0"/>
          <p:nvPr/>
        </p:nvPicPr>
        <p:blipFill rotWithShape="1">
          <a:blip r:embed="rId3">
            <a:alphaModFix/>
          </a:blip>
          <a:srcRect/>
          <a:stretch/>
        </p:blipFill>
        <p:spPr>
          <a:xfrm>
            <a:off x="5066691" y="2394591"/>
            <a:ext cx="279300" cy="258900"/>
          </a:xfrm>
          <a:prstGeom prst="rect">
            <a:avLst/>
          </a:prstGeom>
          <a:noFill/>
          <a:ln>
            <a:noFill/>
          </a:ln>
        </p:spPr>
      </p:pic>
      <p:pic>
        <p:nvPicPr>
          <p:cNvPr id="21" name="Shape 303"/>
          <p:cNvPicPr preferRelativeResize="0"/>
          <p:nvPr/>
        </p:nvPicPr>
        <p:blipFill rotWithShape="1">
          <a:blip r:embed="rId3">
            <a:alphaModFix/>
          </a:blip>
          <a:srcRect/>
          <a:stretch/>
        </p:blipFill>
        <p:spPr>
          <a:xfrm>
            <a:off x="5079441" y="2740138"/>
            <a:ext cx="279300" cy="258900"/>
          </a:xfrm>
          <a:prstGeom prst="rect">
            <a:avLst/>
          </a:prstGeom>
          <a:noFill/>
          <a:ln>
            <a:noFill/>
          </a:ln>
        </p:spPr>
      </p:pic>
    </p:spTree>
    <p:extLst>
      <p:ext uri="{BB962C8B-B14F-4D97-AF65-F5344CB8AC3E}">
        <p14:creationId xmlns:p14="http://schemas.microsoft.com/office/powerpoint/2010/main" val="1970739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b="1" dirty="0" smtClean="0">
                <a:solidFill>
                  <a:schemeClr val="dk1"/>
                </a:solidFill>
                <a:latin typeface="Proxima Nova"/>
                <a:ea typeface="Proxima Nova"/>
                <a:cs typeface="Proxima Nova"/>
                <a:sym typeface="Proxima Nova"/>
              </a:rPr>
              <a:t>Low-Level 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spTree>
    <p:extLst>
      <p:ext uri="{BB962C8B-B14F-4D97-AF65-F5344CB8AC3E}">
        <p14:creationId xmlns:p14="http://schemas.microsoft.com/office/powerpoint/2010/main" val="3882889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Kafka Design Motivatiton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persistance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Producer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Producer Record Batching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Pull vs Push</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Consumer message state Tracking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Message Delivery Semantics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Producer Durability a</a:t>
            </a:r>
            <a:r>
              <a:rPr lang="en-IN" sz="1600" dirty="0" err="1" smtClean="0">
                <a:solidFill>
                  <a:schemeClr val="dk1"/>
                </a:solidFill>
                <a:latin typeface="Proxima Nova"/>
                <a:sym typeface="Proxima Nova"/>
              </a:rPr>
              <a:t>nd</a:t>
            </a:r>
            <a:r>
              <a:rPr lang="en" sz="1600" dirty="0" smtClean="0">
                <a:solidFill>
                  <a:schemeClr val="dk1"/>
                </a:solidFill>
                <a:latin typeface="Proxima Nova"/>
                <a:sym typeface="Proxima Nova"/>
              </a:rPr>
              <a:t> Acknowledgement</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7335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Producer Durability</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Producer Atomic Log writes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Broker Failover</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Replicated Log partitions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and Quorum</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Quotas</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541477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Design Motivation</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was designed to feed analytics system that did real-time processing of streams.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goal behind Kafka, build a high-throughput streaming data platform that supports high-volume event streams like log aggregation, user activity, etc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was </a:t>
            </a:r>
            <a:r>
              <a:rPr lang="en-IN" dirty="0" smtClean="0">
                <a:latin typeface="Proxima Nova" charset="0"/>
              </a:rPr>
              <a:t>also designed </a:t>
            </a:r>
            <a:r>
              <a:rPr lang="en-IN" dirty="0">
                <a:latin typeface="Proxima Nova" charset="0"/>
              </a:rPr>
              <a:t>to handle periodic large data loads from offline systems as well as traditional messaging use-cases, </a:t>
            </a:r>
            <a:r>
              <a:rPr lang="en-IN" dirty="0" smtClean="0">
                <a:latin typeface="Proxima Nova" charset="0"/>
              </a:rPr>
              <a:t>low-latency.</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MOM </a:t>
            </a:r>
            <a:r>
              <a:rPr lang="en-IN" dirty="0">
                <a:latin typeface="Proxima Nova" charset="0"/>
              </a:rPr>
              <a:t>is message oriented middleware think IBM </a:t>
            </a:r>
            <a:r>
              <a:rPr lang="en-IN" dirty="0" err="1">
                <a:latin typeface="Proxima Nova" charset="0"/>
              </a:rPr>
              <a:t>MQSeries</a:t>
            </a:r>
            <a:r>
              <a:rPr lang="en-IN" dirty="0">
                <a:latin typeface="Proxima Nova" charset="0"/>
              </a:rPr>
              <a:t>, JMS, </a:t>
            </a:r>
            <a:r>
              <a:rPr lang="en-IN" dirty="0" err="1">
                <a:latin typeface="Proxima Nova" charset="0"/>
              </a:rPr>
              <a:t>ActiveMQ</a:t>
            </a:r>
            <a:r>
              <a:rPr lang="en-IN" dirty="0">
                <a:latin typeface="Proxima Nova" charset="0"/>
              </a:rPr>
              <a:t>, and </a:t>
            </a:r>
            <a:r>
              <a:rPr lang="en-IN" dirty="0" err="1" smtClean="0">
                <a:latin typeface="Proxima Nova" charset="0"/>
              </a:rPr>
              <a:t>RabbitMQ</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Like many MOMs, Kafka is fault-tolerance for node failures through replication and leadership election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However, the design of Kafka is more like a distributed database transaction log than a traditional messaging system</a:t>
            </a:r>
            <a:r>
              <a:rPr lang="en-IN" dirty="0" smtClean="0">
                <a:latin typeface="Proxima Nova" charset="0"/>
              </a:rPr>
              <a:t>.</a:t>
            </a:r>
            <a:r>
              <a:rPr lang="en-IN" dirty="0">
                <a:latin typeface="Proxima Nova" charset="0"/>
              </a:rPr>
              <a:t> Unlike many MOMs, Kafka replication was built into the low-level design and is not an afterthought.</a:t>
            </a:r>
          </a:p>
        </p:txBody>
      </p:sp>
    </p:spTree>
    <p:extLst>
      <p:ext uri="{BB962C8B-B14F-4D97-AF65-F5344CB8AC3E}">
        <p14:creationId xmlns:p14="http://schemas.microsoft.com/office/powerpoint/2010/main" val="18707021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Persistance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relies on the </a:t>
            </a:r>
            <a:r>
              <a:rPr lang="en-IN" dirty="0" smtClean="0">
                <a:latin typeface="Proxima Nova" charset="0"/>
              </a:rPr>
              <a:t>file system </a:t>
            </a:r>
            <a:r>
              <a:rPr lang="en-IN" dirty="0">
                <a:latin typeface="Proxima Nova" charset="0"/>
              </a:rPr>
              <a:t>for storing and caching records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disk performance of hard drives performance of sequential writes is </a:t>
            </a:r>
            <a:r>
              <a:rPr lang="en-IN" dirty="0" smtClean="0">
                <a:latin typeface="Proxima Nova" charset="0"/>
              </a:rPr>
              <a:t>fast.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JBOD is just a bunch of disk drives. JBOD configuration with six 7200rpm SATA RAID-5 array is about 600MB/sec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Like Cassandra tables, Kafka logs are write only structures, meaning, data gets appended to the end of the log</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When using HDD, sequential reads and writes are fast, predictable, and heavily optimized by operating systems. Using HDD, sequential disk access can be faster than random memory access and SSD.</a:t>
            </a:r>
          </a:p>
        </p:txBody>
      </p:sp>
    </p:spTree>
    <p:extLst>
      <p:ext uri="{BB962C8B-B14F-4D97-AF65-F5344CB8AC3E}">
        <p14:creationId xmlns:p14="http://schemas.microsoft.com/office/powerpoint/2010/main" val="32822414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Persistance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1815882"/>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While JVM GC overhead can be high, Kafka leans on the OS a lot for caching, which is big, fast and rock solid cache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OS file caches are almost free and don’t have the overhead of the OS. Implementing cache coherency is challenging to get right, but Kafka relies on the rock solid OS for cache coherence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Using the OS for cache also reduces the number of buffer copies. Since Kafka disk usage tends to do sequential reads, the OS read-ahead cache is impressive.</a:t>
            </a:r>
          </a:p>
        </p:txBody>
      </p:sp>
    </p:spTree>
    <p:extLst>
      <p:ext uri="{BB962C8B-B14F-4D97-AF65-F5344CB8AC3E}">
        <p14:creationId xmlns:p14="http://schemas.microsoft.com/office/powerpoint/2010/main" val="26174537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Producer load Balancing</a:t>
            </a:r>
          </a:p>
        </p:txBody>
      </p:sp>
      <p:sp>
        <p:nvSpPr>
          <p:cNvPr id="2" name="TextBox 1"/>
          <p:cNvSpPr txBox="1"/>
          <p:nvPr/>
        </p:nvSpPr>
        <p:spPr>
          <a:xfrm>
            <a:off x="304800" y="1123950"/>
            <a:ext cx="8610600" cy="246221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producer asks the Kafka broker for metadata about which Kafka broker has which topic partitions leaders thus no routing layer needed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leadership data allows the producer to send records directly to Kafka broker partition leader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client controls which partition it publishes messages to, and can pick a partition based on some application logic. </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smtClean="0">
                <a:latin typeface="Proxima Nova" charset="0"/>
              </a:rPr>
              <a:t>Producers </a:t>
            </a:r>
            <a:r>
              <a:rPr lang="en-IN" dirty="0">
                <a:latin typeface="Proxima Nova" charset="0"/>
              </a:rPr>
              <a:t>can partition records by key, round-robin or use a custom application-specific </a:t>
            </a:r>
            <a:r>
              <a:rPr lang="en-IN" dirty="0" err="1">
                <a:latin typeface="Proxima Nova" charset="0"/>
              </a:rPr>
              <a:t>partitioner</a:t>
            </a:r>
            <a:r>
              <a:rPr lang="en-IN" dirty="0">
                <a:latin typeface="Proxima Nova" charset="0"/>
              </a:rPr>
              <a:t> logic.</a:t>
            </a:r>
          </a:p>
          <a:p>
            <a:r>
              <a:rPr lang="en-IN" dirty="0">
                <a:latin typeface="Proxima Nova" charset="0"/>
              </a:rPr>
              <a:t/>
            </a:r>
            <a:br>
              <a:rPr lang="en-IN" dirty="0">
                <a:latin typeface="Proxima Nova" charset="0"/>
              </a:rPr>
            </a:br>
            <a:endParaRPr lang="en-IN" dirty="0">
              <a:latin typeface="Proxima Nova" charset="0"/>
            </a:endParaRPr>
          </a:p>
        </p:txBody>
      </p:sp>
    </p:spTree>
    <p:extLst>
      <p:ext uri="{BB962C8B-B14F-4D97-AF65-F5344CB8AC3E}">
        <p14:creationId xmlns:p14="http://schemas.microsoft.com/office/powerpoint/2010/main" val="408967663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Producer Record Batching</a:t>
            </a:r>
          </a:p>
        </p:txBody>
      </p:sp>
      <p:sp>
        <p:nvSpPr>
          <p:cNvPr id="2" name="TextBox 1"/>
          <p:cNvSpPr txBox="1"/>
          <p:nvPr/>
        </p:nvSpPr>
        <p:spPr>
          <a:xfrm>
            <a:off x="304800" y="1123950"/>
            <a:ext cx="8610600" cy="246221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producers support record batching. Batching can be configured by the size of records in bytes in batch. Batches can be auto-flushed based on time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Batching is good for network IO throughput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Batching speeds up throughput drastically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Buffering is configurable and lets you make a </a:t>
            </a:r>
            <a:r>
              <a:rPr lang="en-IN" dirty="0" err="1">
                <a:latin typeface="Proxima Nova" charset="0"/>
              </a:rPr>
              <a:t>tradeoff</a:t>
            </a:r>
            <a:r>
              <a:rPr lang="en-IN" dirty="0">
                <a:latin typeface="Proxima Nova" charset="0"/>
              </a:rPr>
              <a:t> between additional latency for better throughput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Batching allows accumulation of more bytes to send, which equate to few larger I/O operations on Kafka Brokers and increase compression efficiency. </a:t>
            </a:r>
          </a:p>
        </p:txBody>
      </p:sp>
    </p:spTree>
    <p:extLst>
      <p:ext uri="{BB962C8B-B14F-4D97-AF65-F5344CB8AC3E}">
        <p14:creationId xmlns:p14="http://schemas.microsoft.com/office/powerpoint/2010/main" val="1339953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Compression</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In large streaming platforms, the bottleneck is not always CPU or disk but often network bandwidth</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Batching is beneficial for efficient compression and network IO throughput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provides end-to-end batch compression instead of compressing a record at a time, Kafka efficiently compresses a whole batch of records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a:t>
            </a:r>
            <a:r>
              <a:rPr lang="en-IN" dirty="0">
                <a:latin typeface="Proxima Nova" charset="0"/>
              </a:rPr>
              <a:t>same message batch can be compressed and sent to Kafka broker/server in one go and written in compressed form into the log partition.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We can </a:t>
            </a:r>
            <a:r>
              <a:rPr lang="en-IN" dirty="0">
                <a:latin typeface="Proxima Nova" charset="0"/>
              </a:rPr>
              <a:t>configure the compression so that no decompression happens until the Kafka broker delivers the compressed records to the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supports GZIP, Snappy and LZ4 compression protocols</a:t>
            </a:r>
          </a:p>
        </p:txBody>
      </p:sp>
    </p:spTree>
    <p:extLst>
      <p:ext uri="{BB962C8B-B14F-4D97-AF65-F5344CB8AC3E}">
        <p14:creationId xmlns:p14="http://schemas.microsoft.com/office/powerpoint/2010/main" val="24194259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Pull vs Push</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Messaging is usually a pull-based </a:t>
            </a:r>
            <a:r>
              <a:rPr lang="en-IN" dirty="0" smtClean="0">
                <a:latin typeface="Proxima Nova" charset="0"/>
              </a:rPr>
              <a:t>system</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 the pull-based system, if a consumer falls behind, it catches up later when it can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Since Kafka is pull-based, it implements aggressive batching of data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 long poll keeps a connection open after a request for a period and waits for a response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Push based push data to consumers (scribe, flume, reactive streams, </a:t>
            </a:r>
            <a:r>
              <a:rPr lang="en-IN" dirty="0" err="1">
                <a:latin typeface="Proxima Nova" charset="0"/>
              </a:rPr>
              <a:t>RxJava</a:t>
            </a:r>
            <a:r>
              <a:rPr lang="en-IN" dirty="0">
                <a:latin typeface="Proxima Nova" charset="0"/>
              </a:rPr>
              <a:t>, </a:t>
            </a:r>
            <a:r>
              <a:rPr lang="en-IN" dirty="0" err="1">
                <a:latin typeface="Proxima Nova" charset="0"/>
              </a:rPr>
              <a:t>Akka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Push-based or streaming systems have problems dealing with slow or dead consumers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It is possible for a push system consumer to get overwhelmed when its rate of consumption falls below the rate of production.</a:t>
            </a:r>
          </a:p>
        </p:txBody>
      </p:sp>
    </p:spTree>
    <p:extLst>
      <p:ext uri="{BB962C8B-B14F-4D97-AF65-F5344CB8AC3E}">
        <p14:creationId xmlns:p14="http://schemas.microsoft.com/office/powerpoint/2010/main" val="3315523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p:nvPr/>
        </p:nvSpPr>
        <p:spPr>
          <a:xfrm>
            <a:off x="94450" y="860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Name</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Company Name</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Role </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Total Experience</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Any Experience with SQL</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Any Experience with </a:t>
            </a:r>
            <a:r>
              <a:rPr lang="en" sz="1600">
                <a:latin typeface="Proxima Nova"/>
                <a:ea typeface="Proxima Nova"/>
                <a:cs typeface="Proxima Nova"/>
                <a:sym typeface="Proxima Nova"/>
              </a:rPr>
              <a:t>Linux Administration</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Any Experience with Big Data Technologies</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Expectations from this Training</a:t>
            </a:r>
            <a:endParaRPr/>
          </a:p>
        </p:txBody>
      </p:sp>
      <p:sp>
        <p:nvSpPr>
          <p:cNvPr id="266" name="Shape 266"/>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 name="Shape 267"/>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68" name="Shape 268"/>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About you !</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Tree>
    <p:extLst>
      <p:ext uri="{BB962C8B-B14F-4D97-AF65-F5344CB8AC3E}">
        <p14:creationId xmlns:p14="http://schemas.microsoft.com/office/powerpoint/2010/main" val="1761206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Pull vs Push</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1600438"/>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Push-based or streaming systems can send a request immediately or accumulate requests and send in </a:t>
            </a:r>
            <a:r>
              <a:rPr lang="en-IN" dirty="0" smtClean="0">
                <a:latin typeface="Proxima Nova" charset="0"/>
              </a:rPr>
              <a:t>batches.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consumer can accumulate messages while it is processing data already sent which is an advantage to reduce the latency of message processing.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smtClean="0">
              <a:latin typeface="Proxima Nova" charset="0"/>
            </a:endParaRPr>
          </a:p>
        </p:txBody>
      </p:sp>
    </p:spTree>
    <p:extLst>
      <p:ext uri="{BB962C8B-B14F-4D97-AF65-F5344CB8AC3E}">
        <p14:creationId xmlns:p14="http://schemas.microsoft.com/office/powerpoint/2010/main" val="37277954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Consumer message state Tracking</a:t>
            </a:r>
          </a:p>
        </p:txBody>
      </p:sp>
      <p:sp>
        <p:nvSpPr>
          <p:cNvPr id="2" name="TextBox 1"/>
          <p:cNvSpPr txBox="1"/>
          <p:nvPr/>
        </p:nvSpPr>
        <p:spPr>
          <a:xfrm>
            <a:off x="304800" y="1123950"/>
            <a:ext cx="8610600" cy="3323987"/>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Message </a:t>
            </a:r>
            <a:r>
              <a:rPr lang="en-IN" dirty="0">
                <a:latin typeface="Proxima Nova" charset="0"/>
              </a:rPr>
              <a:t>tracking is not an easy task. As consumer consumes messages, the broker keeps track of the state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Remember that Kafka topics get divided into ordered partitions. Each message has an offset in this ordered partition. Each topic partition is consumed by exactly one consumer per consumer group at a time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partition layout means, the Broker tracks the offset data not tracked per message like MOM, but only needs the offset of each consumer group, partition offset pair stored. This offset tracking equates to a lot fewer data to track</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consumer sends location data periodically (consumer group, partition offset pair) to the Kafka broker, and the broker stores this offset data into an offset topic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offset style message acknowledgment is much cheaper compared to MOM.</a:t>
            </a:r>
            <a:endParaRPr lang="en-IN" dirty="0" smtClean="0">
              <a:latin typeface="Proxima Nova" charset="0"/>
            </a:endParaRPr>
          </a:p>
        </p:txBody>
      </p:sp>
    </p:spTree>
    <p:extLst>
      <p:ext uri="{BB962C8B-B14F-4D97-AF65-F5344CB8AC3E}">
        <p14:creationId xmlns:p14="http://schemas.microsoft.com/office/powerpoint/2010/main" val="18444079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Message Delivery Semantics</a:t>
            </a:r>
          </a:p>
        </p:txBody>
      </p:sp>
      <p:sp>
        <p:nvSpPr>
          <p:cNvPr id="2" name="TextBox 1"/>
          <p:cNvSpPr txBox="1"/>
          <p:nvPr/>
        </p:nvSpPr>
        <p:spPr>
          <a:xfrm>
            <a:off x="304800" y="1123950"/>
            <a:ext cx="8610600" cy="289310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There are three message delivery semantics: at most once, at least once and exactly once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“At </a:t>
            </a:r>
            <a:r>
              <a:rPr lang="en-IN" dirty="0">
                <a:latin typeface="Proxima Nova" charset="0"/>
              </a:rPr>
              <a:t>most </a:t>
            </a:r>
            <a:r>
              <a:rPr lang="en-IN" dirty="0" smtClean="0">
                <a:latin typeface="Proxima Nova" charset="0"/>
              </a:rPr>
              <a:t>once” </a:t>
            </a:r>
            <a:r>
              <a:rPr lang="en-IN" dirty="0">
                <a:latin typeface="Proxima Nova" charset="0"/>
              </a:rPr>
              <a:t>is messages may be lost but are never redelivered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“At </a:t>
            </a:r>
            <a:r>
              <a:rPr lang="en-IN" dirty="0">
                <a:latin typeface="Proxima Nova" charset="0"/>
              </a:rPr>
              <a:t>least </a:t>
            </a:r>
            <a:r>
              <a:rPr lang="en-IN" dirty="0" smtClean="0">
                <a:latin typeface="Proxima Nova" charset="0"/>
              </a:rPr>
              <a:t>once” </a:t>
            </a:r>
            <a:r>
              <a:rPr lang="en-IN" dirty="0">
                <a:latin typeface="Proxima Nova" charset="0"/>
              </a:rPr>
              <a:t>is messages are never lost but may be redelivered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“Exactly once” </a:t>
            </a:r>
            <a:r>
              <a:rPr lang="en-IN" dirty="0">
                <a:latin typeface="Proxima Nova" charset="0"/>
              </a:rPr>
              <a:t>is each message is delivered once and only once. Exactly once is preferred but more expensive, and requires more bookkeeping for the producer and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Recall that all replicas have exactly the same log partitions with the same offsets and the consumer groups maintain its position in the log per topic partition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smtClean="0">
              <a:latin typeface="Proxima Nova" charset="0"/>
            </a:endParaRPr>
          </a:p>
        </p:txBody>
      </p:sp>
    </p:spTree>
    <p:extLst>
      <p:ext uri="{BB962C8B-B14F-4D97-AF65-F5344CB8AC3E}">
        <p14:creationId xmlns:p14="http://schemas.microsoft.com/office/powerpoint/2010/main" val="5495324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Message Delivery </a:t>
            </a:r>
            <a:r>
              <a:rPr lang="en" sz="1600" b="1" dirty="0" smtClean="0">
                <a:solidFill>
                  <a:schemeClr val="dk1"/>
                </a:solidFill>
                <a:latin typeface="Proxima Nova"/>
                <a:sym typeface="Proxima Nova"/>
              </a:rPr>
              <a:t>Semantics -  at most once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031325"/>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To implement “at-most-once” consumer reads a message, then saves its offset in the partition by sending it to the broker, and finally process the message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issue with “at-most-once” is a consumer could die after saving its position but before processing the message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Then the consumer that takes over or gets restarted would leave off at the last position and message in question is never </a:t>
            </a:r>
            <a:r>
              <a:rPr lang="en-IN" dirty="0" smtClean="0">
                <a:latin typeface="Proxima Nova" charset="0"/>
              </a:rPr>
              <a:t>processed.</a:t>
            </a: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4844380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Message Delivery </a:t>
            </a:r>
            <a:r>
              <a:rPr lang="en" sz="1600" b="1" dirty="0" smtClean="0">
                <a:solidFill>
                  <a:schemeClr val="dk1"/>
                </a:solidFill>
                <a:latin typeface="Proxima Nova"/>
                <a:sym typeface="Proxima Nova"/>
              </a:rPr>
              <a:t>Semantics – at least once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46221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To implement “at-least-once” the consumer reads a message, process messages, and finally saves offset to the broker.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issue with “at-least-once” is a consumer could crash after processing a message but before saving last offset position.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consumer is restarted or another consumer takes over, the consumer could receive the message that was already processed.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“at-least-once” is the most common set up for messaging, and it is your responsibility to make the messages idempotent, which means getting the same message twice will not cause a </a:t>
            </a:r>
            <a:r>
              <a:rPr lang="en-IN" dirty="0" smtClean="0">
                <a:latin typeface="Proxima Nova" charset="0"/>
              </a:rPr>
              <a:t>problem.</a:t>
            </a:r>
            <a:endParaRPr lang="en-IN" dirty="0">
              <a:latin typeface="Proxima Nova" charset="0"/>
            </a:endParaRPr>
          </a:p>
        </p:txBody>
      </p:sp>
    </p:spTree>
    <p:extLst>
      <p:ext uri="{BB962C8B-B14F-4D97-AF65-F5344CB8AC3E}">
        <p14:creationId xmlns:p14="http://schemas.microsoft.com/office/powerpoint/2010/main" val="345379057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Message Delivery </a:t>
            </a:r>
            <a:r>
              <a:rPr lang="en" sz="1600" b="1" dirty="0" smtClean="0">
                <a:solidFill>
                  <a:schemeClr val="dk1"/>
                </a:solidFill>
                <a:latin typeface="Proxima Nova"/>
                <a:sym typeface="Proxima Nova"/>
              </a:rPr>
              <a:t>Semantics – Exactly once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1600438"/>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To implement “exactly once” on the consumer side, the consumer would need a two-phase commit between storage for the consumer position, and storage of the consumer’s message process output. Or, the consumer could store the message process output in the same location as the last </a:t>
            </a:r>
            <a:r>
              <a:rPr lang="en-IN" dirty="0" smtClean="0">
                <a:latin typeface="Proxima Nova" charset="0"/>
              </a:rPr>
              <a:t>offset.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Kafka </a:t>
            </a:r>
            <a:r>
              <a:rPr lang="en-IN" dirty="0">
                <a:latin typeface="Proxima Nova" charset="0"/>
              </a:rPr>
              <a:t>offers the first two, and it up to you to implement the third from the consumer perspective.</a:t>
            </a:r>
          </a:p>
          <a:p>
            <a:r>
              <a:rPr lang="en-IN" dirty="0">
                <a:latin typeface="Proxima Nova" charset="0"/>
              </a:rPr>
              <a:t/>
            </a:r>
            <a:br>
              <a:rPr lang="en-IN" dirty="0">
                <a:latin typeface="Proxima Nova" charset="0"/>
              </a:rPr>
            </a:br>
            <a:endParaRPr lang="en-IN" dirty="0">
              <a:latin typeface="Proxima Nova" charset="0"/>
            </a:endParaRPr>
          </a:p>
        </p:txBody>
      </p:sp>
    </p:spTree>
    <p:extLst>
      <p:ext uri="{BB962C8B-B14F-4D97-AF65-F5344CB8AC3E}">
        <p14:creationId xmlns:p14="http://schemas.microsoft.com/office/powerpoint/2010/main" val="62884427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Producer Durability a</a:t>
            </a:r>
            <a:r>
              <a:rPr lang="en-IN" sz="1600" b="1" dirty="0" err="1">
                <a:solidFill>
                  <a:schemeClr val="dk1"/>
                </a:solidFill>
                <a:latin typeface="Proxima Nova"/>
                <a:sym typeface="Proxima Nova"/>
              </a:rPr>
              <a:t>nd</a:t>
            </a:r>
            <a:r>
              <a:rPr lang="en" sz="1600" b="1" dirty="0">
                <a:solidFill>
                  <a:schemeClr val="dk1"/>
                </a:solidFill>
                <a:latin typeface="Proxima Nova"/>
                <a:sym typeface="Proxima Nova"/>
              </a:rPr>
              <a:t> Acknowledgement</a:t>
            </a:r>
          </a:p>
        </p:txBody>
      </p:sp>
      <p:sp>
        <p:nvSpPr>
          <p:cNvPr id="2" name="TextBox 1"/>
          <p:cNvSpPr txBox="1"/>
          <p:nvPr/>
        </p:nvSpPr>
        <p:spPr>
          <a:xfrm>
            <a:off x="304800" y="1123950"/>
            <a:ext cx="8610600" cy="353943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Kafka’s offers operational predictability semantics for durability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When publishing a message, a message gets “committed” to the log which means all ISRs accepted the message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commit strategy works out well for durability as long as at least one replica lives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connection could go down in middle of send, and producer may not be sure if a message it sent went through, and then the producer resends the message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resend-logic is why it is important to use message keys and use idempotent messages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resend a message until it receives confirmation, i.e., acknowledgment received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resending the message without knowing if the other message it sent made it or not, negates “exactly once” and “at-most-once” message delivery semantics.</a:t>
            </a:r>
          </a:p>
        </p:txBody>
      </p:sp>
    </p:spTree>
    <p:extLst>
      <p:ext uri="{BB962C8B-B14F-4D97-AF65-F5344CB8AC3E}">
        <p14:creationId xmlns:p14="http://schemas.microsoft.com/office/powerpoint/2010/main" val="19561099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a:solidFill>
                  <a:schemeClr val="dk1"/>
                </a:solidFill>
                <a:latin typeface="Proxima Nova"/>
                <a:sym typeface="Proxima Nova"/>
              </a:rPr>
              <a:t>Producer Durability</a:t>
            </a:r>
          </a:p>
        </p:txBody>
      </p:sp>
      <p:sp>
        <p:nvSpPr>
          <p:cNvPr id="2" name="TextBox 1"/>
          <p:cNvSpPr txBox="1"/>
          <p:nvPr/>
        </p:nvSpPr>
        <p:spPr>
          <a:xfrm>
            <a:off x="304800" y="1123950"/>
            <a:ext cx="8610600" cy="2246769"/>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producer can specify durability level</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wait on a message being committed. Waiting for commit ensures all replicas have a copy of the message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send with no acknowledgments (0</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send with just get one acknowledgment from the partition leader (1</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send and wait on acknowledgments from all replicas (-1), which is the default.</a:t>
            </a:r>
          </a:p>
        </p:txBody>
      </p:sp>
    </p:spTree>
    <p:extLst>
      <p:ext uri="{BB962C8B-B14F-4D97-AF65-F5344CB8AC3E}">
        <p14:creationId xmlns:p14="http://schemas.microsoft.com/office/powerpoint/2010/main" val="36760542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a:solidFill>
                  <a:schemeClr val="dk1"/>
                </a:solidFill>
                <a:latin typeface="Proxima Nova"/>
                <a:sym typeface="Proxima Nova"/>
              </a:rPr>
              <a:t>Kafka Producer Atomic Log writes</a:t>
            </a:r>
          </a:p>
        </p:txBody>
      </p:sp>
      <p:sp>
        <p:nvSpPr>
          <p:cNvPr id="2" name="TextBox 1"/>
          <p:cNvSpPr txBox="1"/>
          <p:nvPr/>
        </p:nvSpPr>
        <p:spPr>
          <a:xfrm>
            <a:off x="304800" y="1123950"/>
            <a:ext cx="8610600" cy="2246769"/>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producers having atomic write across partitions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atomic writes mean Kafka consumers can only see committed logs </a:t>
            </a:r>
            <a:r>
              <a:rPr lang="en-IN" dirty="0" smtClean="0">
                <a:latin typeface="Proxima Nova" charset="0"/>
              </a:rPr>
              <a:t>which can be configurable.</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has a coordinator that writes a marker to the topic log to signify what has been successfully transacted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transaction coordinator and transaction log maintain the state of the atomic writes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29278975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a:solidFill>
                  <a:schemeClr val="dk1"/>
                </a:solidFill>
                <a:latin typeface="Proxima Nova"/>
                <a:sym typeface="Proxima Nova"/>
              </a:rPr>
              <a:t>Kafka Broker Failover</a:t>
            </a:r>
          </a:p>
        </p:txBody>
      </p:sp>
      <p:sp>
        <p:nvSpPr>
          <p:cNvPr id="2" name="TextBox 1"/>
          <p:cNvSpPr txBox="1"/>
          <p:nvPr/>
        </p:nvSpPr>
        <p:spPr>
          <a:xfrm>
            <a:off x="304800" y="1123950"/>
            <a:ext cx="8610600" cy="3754874"/>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keeps track of which Kafka brokers are alive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To be alive, a Kafka Broker must maintain a ZooKeeper session using </a:t>
            </a:r>
            <a:r>
              <a:rPr lang="en-IN" dirty="0" smtClean="0">
                <a:latin typeface="Proxima Nova" charset="0"/>
              </a:rPr>
              <a:t>Zookeeper's </a:t>
            </a:r>
            <a:r>
              <a:rPr lang="en-IN" dirty="0">
                <a:latin typeface="Proxima Nova" charset="0"/>
              </a:rPr>
              <a:t>heartbeat mechanism, and must have all of its followers in-sync with the leaders and not fall too far behind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Both the ZooKeeper session and being in-sync is needed for broker </a:t>
            </a:r>
            <a:r>
              <a:rPr lang="en-IN" dirty="0" smtClean="0">
                <a:latin typeface="Proxima Nova" charset="0"/>
              </a:rPr>
              <a:t>live ness </a:t>
            </a:r>
            <a:r>
              <a:rPr lang="en-IN" dirty="0">
                <a:latin typeface="Proxima Nova" charset="0"/>
              </a:rPr>
              <a:t>which is referred to as being in-sync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a:t>
            </a:r>
            <a:r>
              <a:rPr lang="en-IN" dirty="0" smtClean="0">
                <a:latin typeface="Proxima Nova" charset="0"/>
              </a:rPr>
              <a:t>n-sync </a:t>
            </a:r>
            <a:r>
              <a:rPr lang="en-IN" dirty="0">
                <a:latin typeface="Proxima Nova" charset="0"/>
              </a:rPr>
              <a:t>replica is called an ISR. Each leader keeps track of a set of “in sync replicas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ISR/follower dies, falls behind, then the leader will remove the follower from the set of ISRs. Falling behind is when a replica is not in-sync after replica.lag.time.max.ms period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 message is considered “committed” when all ISRs have applied the message to their log. Consumers only see committed messages.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guarantee: committed message will not be lost, as long as there is at least one ISR.</a:t>
            </a:r>
          </a:p>
        </p:txBody>
      </p:sp>
    </p:spTree>
    <p:extLst>
      <p:ext uri="{BB962C8B-B14F-4D97-AF65-F5344CB8AC3E}">
        <p14:creationId xmlns:p14="http://schemas.microsoft.com/office/powerpoint/2010/main" val="1208769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this </a:t>
            </a:r>
            <a:r>
              <a:rPr lang="en" sz="1600" b="0" i="0" u="none" strike="noStrike" cap="none" dirty="0" smtClean="0">
                <a:solidFill>
                  <a:srgbClr val="000000"/>
                </a:solidFill>
                <a:latin typeface="Proxima Nova"/>
                <a:ea typeface="Proxima Nova"/>
                <a:cs typeface="Proxima Nova"/>
                <a:sym typeface="Proxima Nova"/>
              </a:rPr>
              <a:t>Course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Logistics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Agreements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you !</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1" i="0" u="none" strike="noStrike" cap="none" dirty="0">
                <a:solidFill>
                  <a:schemeClr val="dk1"/>
                </a:solidFill>
                <a:latin typeface="Proxima Nova"/>
                <a:ea typeface="Proxima Nova"/>
                <a:cs typeface="Proxima Nova"/>
                <a:sym typeface="Proxima Nova"/>
              </a:rPr>
              <a:t>About the Instructor</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General Instructions for Exercises</a:t>
            </a:r>
            <a:endParaRPr dirty="0"/>
          </a:p>
          <a:p>
            <a:pPr marL="0" marR="0" lvl="0" indent="0" algn="l" rtl="0">
              <a:lnSpc>
                <a:spcPct val="150000"/>
              </a:lnSpc>
              <a:spcBef>
                <a:spcPts val="0"/>
              </a:spcBef>
              <a:spcAft>
                <a:spcPts val="0"/>
              </a:spcAft>
              <a:buClr>
                <a:srgbClr val="000000"/>
              </a:buClr>
              <a:buFont typeface="Arial"/>
              <a:buNone/>
            </a:pPr>
            <a:endParaRPr sz="1600" b="1" i="0" u="none" strike="noStrike" cap="none" dirty="0">
              <a:solidFill>
                <a:schemeClr val="dk1"/>
              </a:solidFill>
              <a:latin typeface="Proxima Nova"/>
              <a:ea typeface="Proxima Nova"/>
              <a:cs typeface="Proxima Nova"/>
              <a:sym typeface="Proxima Nova"/>
            </a:endParaRPr>
          </a:p>
        </p:txBody>
      </p:sp>
      <p:sp>
        <p:nvSpPr>
          <p:cNvPr id="274" name="Shape 274"/>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76" name="Shape 276"/>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Chapter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pic>
        <p:nvPicPr>
          <p:cNvPr id="277" name="Shape 277"/>
          <p:cNvPicPr preferRelativeResize="0"/>
          <p:nvPr/>
        </p:nvPicPr>
        <p:blipFill rotWithShape="1">
          <a:blip r:embed="rId3">
            <a:alphaModFix/>
          </a:blip>
          <a:srcRect/>
          <a:stretch/>
        </p:blipFill>
        <p:spPr>
          <a:xfrm>
            <a:off x="193825" y="935050"/>
            <a:ext cx="279300" cy="258900"/>
          </a:xfrm>
          <a:prstGeom prst="rect">
            <a:avLst/>
          </a:prstGeom>
          <a:noFill/>
          <a:ln>
            <a:noFill/>
          </a:ln>
        </p:spPr>
      </p:pic>
      <p:pic>
        <p:nvPicPr>
          <p:cNvPr id="278" name="Shape 278"/>
          <p:cNvPicPr preferRelativeResize="0"/>
          <p:nvPr/>
        </p:nvPicPr>
        <p:blipFill rotWithShape="1">
          <a:blip r:embed="rId3">
            <a:alphaModFix/>
          </a:blip>
          <a:srcRect/>
          <a:stretch/>
        </p:blipFill>
        <p:spPr>
          <a:xfrm>
            <a:off x="193825" y="1324075"/>
            <a:ext cx="279300" cy="258900"/>
          </a:xfrm>
          <a:prstGeom prst="rect">
            <a:avLst/>
          </a:prstGeom>
          <a:noFill/>
          <a:ln>
            <a:noFill/>
          </a:ln>
        </p:spPr>
      </p:pic>
      <p:pic>
        <p:nvPicPr>
          <p:cNvPr id="279" name="Shape 279"/>
          <p:cNvPicPr preferRelativeResize="0"/>
          <p:nvPr/>
        </p:nvPicPr>
        <p:blipFill rotWithShape="1">
          <a:blip r:embed="rId3">
            <a:alphaModFix/>
          </a:blip>
          <a:srcRect/>
          <a:stretch/>
        </p:blipFill>
        <p:spPr>
          <a:xfrm>
            <a:off x="193825" y="1713100"/>
            <a:ext cx="279300" cy="258900"/>
          </a:xfrm>
          <a:prstGeom prst="rect">
            <a:avLst/>
          </a:prstGeom>
          <a:noFill/>
          <a:ln>
            <a:noFill/>
          </a:ln>
        </p:spPr>
      </p:pic>
      <p:pic>
        <p:nvPicPr>
          <p:cNvPr id="280" name="Shape 280"/>
          <p:cNvPicPr preferRelativeResize="0"/>
          <p:nvPr/>
        </p:nvPicPr>
        <p:blipFill rotWithShape="1">
          <a:blip r:embed="rId3">
            <a:alphaModFix/>
          </a:blip>
          <a:srcRect/>
          <a:stretch/>
        </p:blipFill>
        <p:spPr>
          <a:xfrm>
            <a:off x="193825" y="2027400"/>
            <a:ext cx="279300" cy="258900"/>
          </a:xfrm>
          <a:prstGeom prst="rect">
            <a:avLst/>
          </a:prstGeom>
          <a:noFill/>
          <a:ln>
            <a:noFill/>
          </a:ln>
        </p:spPr>
      </p:pic>
      <p:pic>
        <p:nvPicPr>
          <p:cNvPr id="281" name="Shape 281"/>
          <p:cNvPicPr preferRelativeResize="0"/>
          <p:nvPr/>
        </p:nvPicPr>
        <p:blipFill rotWithShape="1">
          <a:blip r:embed="rId3">
            <a:alphaModFix/>
          </a:blip>
          <a:srcRect/>
          <a:stretch/>
        </p:blipFill>
        <p:spPr>
          <a:xfrm>
            <a:off x="193825" y="2341700"/>
            <a:ext cx="279300" cy="258900"/>
          </a:xfrm>
          <a:prstGeom prst="rect">
            <a:avLst/>
          </a:prstGeom>
          <a:noFill/>
          <a:ln>
            <a:noFill/>
          </a:ln>
        </p:spPr>
      </p:pic>
    </p:spTree>
    <p:extLst>
      <p:ext uri="{BB962C8B-B14F-4D97-AF65-F5344CB8AC3E}">
        <p14:creationId xmlns:p14="http://schemas.microsoft.com/office/powerpoint/2010/main" val="18530515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a:solidFill>
                  <a:schemeClr val="dk1"/>
                </a:solidFill>
                <a:latin typeface="Proxima Nova"/>
                <a:sym typeface="Proxima Nova"/>
              </a:rPr>
              <a:t>Replicated Log partitions</a:t>
            </a:r>
          </a:p>
        </p:txBody>
      </p:sp>
      <p:sp>
        <p:nvSpPr>
          <p:cNvPr id="2" name="TextBox 1"/>
          <p:cNvSpPr txBox="1"/>
          <p:nvPr/>
        </p:nvSpPr>
        <p:spPr>
          <a:xfrm>
            <a:off x="304800" y="1123950"/>
            <a:ext cx="86106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A Kafka partition is a replicated </a:t>
            </a:r>
            <a:r>
              <a:rPr lang="en-IN" dirty="0" smtClean="0">
                <a:latin typeface="Proxima Nova" charset="0"/>
              </a:rPr>
              <a:t>log</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 replicated log is a distributed data system primitive.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 replicated log is useful for implementing other distributed systems using state machines.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While a leader stays alive, all followers just need to copy values and ordering from their leader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leader does die, Kafka chooses a new leader from its followers which are in-sync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a producer is told a message is committed, and then the leader fails, then the newly elected leader must have that committed message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more ISRs you have; the more there are to elect during a leadership failure.</a:t>
            </a:r>
          </a:p>
        </p:txBody>
      </p:sp>
    </p:spTree>
    <p:extLst>
      <p:ext uri="{BB962C8B-B14F-4D97-AF65-F5344CB8AC3E}">
        <p14:creationId xmlns:p14="http://schemas.microsoft.com/office/powerpoint/2010/main" val="33288580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a:solidFill>
                  <a:schemeClr val="dk1"/>
                </a:solidFill>
                <a:latin typeface="Proxima Nova"/>
                <a:sym typeface="Proxima Nova"/>
              </a:rPr>
              <a:t>Kafka and </a:t>
            </a:r>
            <a:r>
              <a:rPr lang="en" sz="1600" b="1" dirty="0" smtClean="0">
                <a:solidFill>
                  <a:schemeClr val="dk1"/>
                </a:solidFill>
                <a:latin typeface="Proxima Nova"/>
                <a:sym typeface="Proxima Nova"/>
              </a:rPr>
              <a:t>Quorum</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Quorum is the number of acknowledgments required and the number of logs that must be compared to elect a leader such that there is guaranteed to be an overlap for availability. Most systems use a majority vote, Kafka does not use a simple majority vote to improve availability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In Kafka, leaders are selected based on having a complete log. If we have a replication factor of 3, then at least two ISRs must be in-sync before the leader declares a sent message committed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If </a:t>
            </a:r>
            <a:r>
              <a:rPr lang="en-IN" dirty="0">
                <a:latin typeface="Proxima Nova" charset="0"/>
              </a:rPr>
              <a:t>a new leader needs to be elected then, with no more than 3 failures, the new leader is guaranteed to have all committed messages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Among the followers there must be at least one replica that contains all committed messages. Problem with majority vote Quorum is it does not take many failures to have inoperable cluster.</a:t>
            </a:r>
          </a:p>
        </p:txBody>
      </p:sp>
    </p:spTree>
    <p:extLst>
      <p:ext uri="{BB962C8B-B14F-4D97-AF65-F5344CB8AC3E}">
        <p14:creationId xmlns:p14="http://schemas.microsoft.com/office/powerpoint/2010/main" val="41884617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a:solidFill>
                  <a:schemeClr val="dk1"/>
                </a:solidFill>
                <a:latin typeface="Proxima Nova"/>
                <a:sym typeface="Proxima Nova"/>
              </a:rPr>
              <a:t>Kafka and </a:t>
            </a:r>
            <a:r>
              <a:rPr lang="en" sz="1600" b="1" dirty="0" smtClean="0">
                <a:solidFill>
                  <a:schemeClr val="dk1"/>
                </a:solidFill>
                <a:latin typeface="Proxima Nova"/>
                <a:sym typeface="Proxima Nova"/>
              </a:rPr>
              <a:t>Quorum</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246769"/>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maintains a set of ISRs per leader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Only members in this set of ISRs are eligible for leadership </a:t>
            </a:r>
            <a:r>
              <a:rPr lang="en-IN" dirty="0" smtClean="0">
                <a:latin typeface="Proxima Nova" charset="0"/>
              </a:rPr>
              <a:t>election.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Kafka’s guarantee about data loss is only valid if at least one replica is in-sync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all followers that are replicating a partition leader die at once, then data loss Kafka guarantee is not valid.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If </a:t>
            </a:r>
            <a:r>
              <a:rPr lang="en-IN" dirty="0">
                <a:latin typeface="Proxima Nova" charset="0"/>
              </a:rPr>
              <a:t>all replicas are down for a partition, Kafka, by default, chooses first </a:t>
            </a:r>
            <a:r>
              <a:rPr lang="en-IN" dirty="0" smtClean="0">
                <a:latin typeface="Proxima Nova" charset="0"/>
              </a:rPr>
              <a:t>replica.</a:t>
            </a:r>
            <a:r>
              <a:rPr lang="en-IN" dirty="0">
                <a:latin typeface="Proxima Nova" charset="0"/>
              </a:rPr>
              <a:t> </a:t>
            </a:r>
          </a:p>
        </p:txBody>
      </p:sp>
    </p:spTree>
    <p:extLst>
      <p:ext uri="{BB962C8B-B14F-4D97-AF65-F5344CB8AC3E}">
        <p14:creationId xmlns:p14="http://schemas.microsoft.com/office/powerpoint/2010/main" val="37687592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Quotas</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031325"/>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has quotas for consumers and producers to limits bandwidth they are allowed to consume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These quotas prevent consumers or producers from hogging up all the Kafka broker resources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quota is by client id or </a:t>
            </a:r>
            <a:r>
              <a:rPr lang="en-IN" dirty="0" smtClean="0">
                <a:latin typeface="Proxima Nova" charset="0"/>
              </a:rPr>
              <a:t>user.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a:t>
            </a:r>
            <a:r>
              <a:rPr lang="en-IN" dirty="0">
                <a:latin typeface="Proxima Nova" charset="0"/>
              </a:rPr>
              <a:t>quota data is stored in ZooKeeper, so changes do not necessitate restarting Kafka brokers.</a:t>
            </a:r>
          </a:p>
          <a:p>
            <a:r>
              <a:rPr lang="en-IN" dirty="0">
                <a:latin typeface="Proxima Nova" charset="0"/>
              </a:rPr>
              <a:t/>
            </a:r>
            <a:br>
              <a:rPr lang="en-IN" dirty="0">
                <a:latin typeface="Proxima Nova" charset="0"/>
              </a:rPr>
            </a:br>
            <a:endParaRPr lang="en-IN" dirty="0">
              <a:latin typeface="Proxima Nova" charset="0"/>
            </a:endParaRPr>
          </a:p>
        </p:txBody>
      </p:sp>
    </p:spTree>
    <p:extLst>
      <p:ext uri="{BB962C8B-B14F-4D97-AF65-F5344CB8AC3E}">
        <p14:creationId xmlns:p14="http://schemas.microsoft.com/office/powerpoint/2010/main" val="19282958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Low Level Architecture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Exercise	</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1169551"/>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Use </a:t>
            </a:r>
            <a:r>
              <a:rPr lang="en-IN" dirty="0" err="1" smtClean="0">
                <a:latin typeface="Proxima Nova" charset="0"/>
              </a:rPr>
              <a:t>kafka</a:t>
            </a:r>
            <a:r>
              <a:rPr lang="en-IN" dirty="0" smtClean="0">
                <a:latin typeface="Proxima Nova" charset="0"/>
              </a:rPr>
              <a:t> consumer and producer API for capturing data</a:t>
            </a:r>
          </a:p>
          <a:p>
            <a:pPr lvl="1"/>
            <a:r>
              <a:rPr lang="en-IN" dirty="0">
                <a:latin typeface="Proxima Nova" charset="0"/>
              </a:rPr>
              <a:t>	</a:t>
            </a:r>
            <a:r>
              <a:rPr lang="en-IN" dirty="0" smtClean="0">
                <a:latin typeface="Proxima Nova" charset="0"/>
              </a:rPr>
              <a:t>Write Java based Producer API</a:t>
            </a:r>
          </a:p>
          <a:p>
            <a:pPr lvl="1"/>
            <a:r>
              <a:rPr lang="en-IN" dirty="0">
                <a:latin typeface="Proxima Nova" charset="0"/>
              </a:rPr>
              <a:t>	</a:t>
            </a:r>
            <a:r>
              <a:rPr lang="en-IN" dirty="0" smtClean="0">
                <a:latin typeface="Proxima Nova" charset="0"/>
              </a:rPr>
              <a:t>Create a topic with replications and partitions</a:t>
            </a:r>
          </a:p>
          <a:p>
            <a:pPr lvl="1"/>
            <a:r>
              <a:rPr lang="en-IN" dirty="0">
                <a:latin typeface="Proxima Nova" charset="0"/>
              </a:rPr>
              <a:t>	</a:t>
            </a:r>
            <a:r>
              <a:rPr lang="en-IN" dirty="0" smtClean="0">
                <a:latin typeface="Proxima Nova" charset="0"/>
              </a:rPr>
              <a:t>Write Java Based Consumer API</a:t>
            </a:r>
          </a:p>
          <a:p>
            <a:pPr lvl="1"/>
            <a:r>
              <a:rPr lang="en-IN" dirty="0">
                <a:latin typeface="Proxima Nova" charset="0"/>
              </a:rPr>
              <a:t>	</a:t>
            </a:r>
            <a:r>
              <a:rPr lang="en-IN" dirty="0" smtClean="0">
                <a:latin typeface="Proxima Nova" charset="0"/>
              </a:rPr>
              <a:t>Pass Message between producer and consumer</a:t>
            </a:r>
          </a:p>
        </p:txBody>
      </p:sp>
    </p:spTree>
    <p:extLst>
      <p:ext uri="{BB962C8B-B14F-4D97-AF65-F5344CB8AC3E}">
        <p14:creationId xmlns:p14="http://schemas.microsoft.com/office/powerpoint/2010/main" val="336950808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b="1" dirty="0" smtClean="0">
                <a:latin typeface="Proxima Nova"/>
                <a:ea typeface="Proxima Nova"/>
                <a:cs typeface="Proxima Nova"/>
                <a:sym typeface="Proxima Nova"/>
              </a:rPr>
              <a:t>Advanced Kafka Producers and Consumers</a:t>
            </a:r>
            <a:endParaRPr b="1"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spTree>
    <p:extLst>
      <p:ext uri="{BB962C8B-B14F-4D97-AF65-F5344CB8AC3E}">
        <p14:creationId xmlns:p14="http://schemas.microsoft.com/office/powerpoint/2010/main" val="6748105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Batching by Time and Size</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0254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a:t>
            </a: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 </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spTree>
    <p:extLst>
      <p:ext uri="{BB962C8B-B14F-4D97-AF65-F5344CB8AC3E}">
        <p14:creationId xmlns:p14="http://schemas.microsoft.com/office/powerpoint/2010/main" val="277043285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Buffering and Batching</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323987"/>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The </a:t>
            </a:r>
            <a:r>
              <a:rPr lang="en-IN" dirty="0">
                <a:latin typeface="Proxima Nova" charset="0"/>
              </a:rPr>
              <a:t>Producer has buffers of unsent records per topic partition (sized at </a:t>
            </a:r>
            <a:r>
              <a:rPr lang="en-IN" b="1" dirty="0" err="1">
                <a:latin typeface="Proxima Nova" charset="0"/>
              </a:rPr>
              <a:t>batch.size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Kafka Producer buffers are available to send immediately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To reduce requests count and increase throughput, set linger.ms &gt; 0</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setting forces the Producer to wait up to </a:t>
            </a:r>
            <a:r>
              <a:rPr lang="en-IN" b="1" dirty="0">
                <a:latin typeface="Proxima Nova" charset="0"/>
              </a:rPr>
              <a:t>linger.ms</a:t>
            </a:r>
            <a:r>
              <a:rPr lang="en-IN" dirty="0">
                <a:latin typeface="Proxima Nova" charset="0"/>
              </a:rPr>
              <a:t> before sending contents of buffer or until batch fills up whichever comes first.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Under heavy load </a:t>
            </a:r>
            <a:r>
              <a:rPr lang="en-IN" b="1" dirty="0" smtClean="0">
                <a:latin typeface="Proxima Nova" charset="0"/>
              </a:rPr>
              <a:t>linger.ms </a:t>
            </a:r>
            <a:r>
              <a:rPr lang="en-IN" dirty="0" smtClean="0">
                <a:latin typeface="Proxima Nova" charset="0"/>
              </a:rPr>
              <a:t>not </a:t>
            </a:r>
            <a:r>
              <a:rPr lang="en-IN" dirty="0">
                <a:latin typeface="Proxima Nova" charset="0"/>
              </a:rPr>
              <a:t>met as the buffer fills up before the linger.ms duration completes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Under lighter load, the producer can use to linger to increase broker IO throughput and increase compression</a:t>
            </a:r>
            <a:r>
              <a:rPr lang="en-IN" dirty="0" smtClean="0">
                <a:latin typeface="Proxima Nova" charset="0"/>
              </a:rPr>
              <a:t>.</a:t>
            </a:r>
          </a:p>
          <a:p>
            <a:pPr marL="285750" indent="-285750">
              <a:buFont typeface="Wingdings" pitchFamily="2" charset="2"/>
              <a:buChar char="q"/>
            </a:pPr>
            <a:endParaRPr lang="en-IN" dirty="0">
              <a:latin typeface="Proxima Nova" charset="0"/>
            </a:endParaRPr>
          </a:p>
          <a:p>
            <a:endParaRPr lang="en-IN" dirty="0">
              <a:latin typeface="Proxima Nova" charset="0"/>
            </a:endParaRPr>
          </a:p>
        </p:txBody>
      </p:sp>
    </p:spTree>
    <p:extLst>
      <p:ext uri="{BB962C8B-B14F-4D97-AF65-F5344CB8AC3E}">
        <p14:creationId xmlns:p14="http://schemas.microsoft.com/office/powerpoint/2010/main" val="21403665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Buffering and Batching</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89310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a:t>
            </a:r>
            <a:r>
              <a:rPr lang="en-IN" dirty="0" err="1">
                <a:latin typeface="Proxima Nova" charset="0"/>
              </a:rPr>
              <a:t>buffer.memory</a:t>
            </a:r>
            <a:r>
              <a:rPr lang="en-IN" dirty="0">
                <a:latin typeface="Proxima Nova" charset="0"/>
              </a:rPr>
              <a:t> controls total memory available to a producer for buffering</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records get sent faster than they can be transmitted to Kafka then and this buffer will get exceeded then additional send calls block up to max.block.ms after then Producer throws a </a:t>
            </a:r>
            <a:r>
              <a:rPr lang="en-IN" dirty="0" err="1">
                <a:latin typeface="Proxima Nova" charset="0"/>
              </a:rPr>
              <a:t>TimeoutException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You can also set the producer </a:t>
            </a:r>
            <a:r>
              <a:rPr lang="en-IN" dirty="0" err="1">
                <a:latin typeface="Proxima Nova" charset="0"/>
              </a:rPr>
              <a:t>config</a:t>
            </a:r>
            <a:r>
              <a:rPr lang="en-IN" dirty="0">
                <a:latin typeface="Proxima Nova" charset="0"/>
              </a:rPr>
              <a:t> property </a:t>
            </a:r>
            <a:r>
              <a:rPr lang="en-IN" dirty="0" err="1">
                <a:latin typeface="Proxima Nova" charset="0"/>
              </a:rPr>
              <a:t>buffer.memory</a:t>
            </a:r>
            <a:r>
              <a:rPr lang="en-IN" dirty="0">
                <a:latin typeface="Proxima Nova" charset="0"/>
              </a:rPr>
              <a:t> which default 32 MB of memory.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denotes the total memory (in bytes) that the producer can use to buffer records to be sent to the broker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 If the Producer is sending records faster than the broker can receive records, an exception is thrown.</a:t>
            </a:r>
            <a:endParaRPr lang="en-IN" dirty="0" smtClean="0">
              <a:latin typeface="Proxima Nova" charset="0"/>
            </a:endParaRPr>
          </a:p>
          <a:p>
            <a:pPr marL="285750" indent="-285750">
              <a:buFont typeface="Wingdings" pitchFamily="2" charset="2"/>
              <a:buChar char="q"/>
            </a:pPr>
            <a:endParaRPr lang="en-IN" dirty="0" smtClean="0">
              <a:latin typeface="Proxima Nova" charset="0"/>
            </a:endParaRPr>
          </a:p>
          <a:p>
            <a:endParaRPr lang="en-IN" dirty="0">
              <a:latin typeface="Proxima Nova" charset="0"/>
            </a:endParaRPr>
          </a:p>
        </p:txBody>
      </p:sp>
    </p:spTree>
    <p:extLst>
      <p:ext uri="{BB962C8B-B14F-4D97-AF65-F5344CB8AC3E}">
        <p14:creationId xmlns:p14="http://schemas.microsoft.com/office/powerpoint/2010/main" val="1132714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Batching by Time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producer </a:t>
            </a:r>
            <a:r>
              <a:rPr lang="en-IN" dirty="0" err="1">
                <a:latin typeface="Proxima Nova" charset="0"/>
              </a:rPr>
              <a:t>config</a:t>
            </a:r>
            <a:r>
              <a:rPr lang="en-IN" dirty="0">
                <a:latin typeface="Proxima Nova" charset="0"/>
              </a:rPr>
              <a:t> property linger.ms defaults to 0</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You can set this so that the Producer will wait this long before sending if batch size not exceeded.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setting allows the Producer to group together any records that arrive before they can be sent into a </a:t>
            </a:r>
            <a:r>
              <a:rPr lang="en-IN" dirty="0" smtClean="0">
                <a:latin typeface="Proxima Nova" charset="0"/>
              </a:rPr>
              <a:t>batch.</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Setting this value to 5 </a:t>
            </a:r>
            <a:r>
              <a:rPr lang="en-IN" dirty="0" err="1">
                <a:latin typeface="Proxima Nova" charset="0"/>
              </a:rPr>
              <a:t>ms</a:t>
            </a:r>
            <a:r>
              <a:rPr lang="en-IN" dirty="0">
                <a:latin typeface="Proxima Nova" charset="0"/>
              </a:rPr>
              <a:t> </a:t>
            </a:r>
            <a:r>
              <a:rPr lang="en-IN" dirty="0" smtClean="0">
                <a:latin typeface="Proxima Nova" charset="0"/>
              </a:rPr>
              <a:t>or </a:t>
            </a:r>
            <a:r>
              <a:rPr lang="en-IN" dirty="0">
                <a:latin typeface="Proxima Nova" charset="0"/>
              </a:rPr>
              <a:t>greater is good if records arrive faster than they can be sent out.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reduce requests count even under moderate load using linger.ms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may send batches before this limit is reached</a:t>
            </a:r>
            <a:endParaRPr lang="en-IN" dirty="0" smtClean="0">
              <a:latin typeface="Proxima Nova" charset="0"/>
            </a:endParaRPr>
          </a:p>
          <a:p>
            <a:pPr marL="285750" indent="-285750">
              <a:buFont typeface="Wingdings" pitchFamily="2" charset="2"/>
              <a:buChar char="q"/>
            </a:pPr>
            <a:endParaRPr lang="en-IN" dirty="0" smtClean="0">
              <a:latin typeface="Proxima Nova" charset="0"/>
            </a:endParaRPr>
          </a:p>
          <a:p>
            <a:endParaRPr lang="en-IN" dirty="0">
              <a:latin typeface="Proxima Nova" charset="0"/>
            </a:endParaRPr>
          </a:p>
        </p:txBody>
      </p:sp>
    </p:spTree>
    <p:extLst>
      <p:ext uri="{BB962C8B-B14F-4D97-AF65-F5344CB8AC3E}">
        <p14:creationId xmlns:p14="http://schemas.microsoft.com/office/powerpoint/2010/main" val="3290198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p:nvPr/>
        </p:nvSpPr>
        <p:spPr>
          <a:xfrm>
            <a:off x="71950" y="99575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Industry Experience</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Experience with various Technologies</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Projects Experience</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Trainings Imparted</a:t>
            </a:r>
            <a:endParaRPr/>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a:solidFill>
                  <a:srgbClr val="000000"/>
                </a:solidFill>
                <a:latin typeface="Proxima Nova"/>
                <a:ea typeface="Proxima Nova"/>
                <a:cs typeface="Proxima Nova"/>
                <a:sym typeface="Proxima Nova"/>
              </a:rPr>
              <a:t>Certifications</a:t>
            </a:r>
            <a:endParaRPr/>
          </a:p>
        </p:txBody>
      </p:sp>
      <p:sp>
        <p:nvSpPr>
          <p:cNvPr id="287" name="Shape 287"/>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8" name="Shape 288"/>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89" name="Shape 289"/>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About the Instructor</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Tree>
    <p:extLst>
      <p:ext uri="{BB962C8B-B14F-4D97-AF65-F5344CB8AC3E}">
        <p14:creationId xmlns:p14="http://schemas.microsoft.com/office/powerpoint/2010/main" val="14613266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Batching by Size</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linger.ms setting adds a delay to wait for more records to build up, so larger batches get sent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Increase linger.ms to increase brokers throughput at the cost of producer latency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producer gets records whose size is </a:t>
            </a:r>
            <a:r>
              <a:rPr lang="en-IN" dirty="0" err="1">
                <a:latin typeface="Proxima Nova" charset="0"/>
              </a:rPr>
              <a:t>batch.size</a:t>
            </a:r>
            <a:r>
              <a:rPr lang="en-IN" dirty="0">
                <a:latin typeface="Proxima Nova" charset="0"/>
              </a:rPr>
              <a:t> or more for a broker’s leader partitions, then it is sent right away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Producers gets less than </a:t>
            </a:r>
            <a:r>
              <a:rPr lang="en-IN" dirty="0" err="1">
                <a:latin typeface="Proxima Nova" charset="0"/>
              </a:rPr>
              <a:t>batch.size</a:t>
            </a:r>
            <a:r>
              <a:rPr lang="en-IN" dirty="0">
                <a:latin typeface="Proxima Nova" charset="0"/>
              </a:rPr>
              <a:t> but linger.ms interval has passed, then records for that partition are sent.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Increase</a:t>
            </a:r>
            <a:r>
              <a:rPr lang="en-IN" dirty="0">
                <a:latin typeface="Proxima Nova" charset="0"/>
              </a:rPr>
              <a:t> linger.ms to improve the throughput of Brokers and reduce broker </a:t>
            </a:r>
            <a:r>
              <a:rPr lang="en-IN" dirty="0" smtClean="0">
                <a:latin typeface="Proxima Nova" charset="0"/>
              </a:rPr>
              <a:t>load</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Normally the producer will not wait at all, and simply send all the messages that accumulated while the previous send was in progress </a:t>
            </a:r>
            <a:endParaRPr lang="en-IN" dirty="0" smtClean="0">
              <a:latin typeface="Proxima Nova" charset="0"/>
            </a:endParaRPr>
          </a:p>
          <a:p>
            <a:endParaRPr lang="en-IN" dirty="0">
              <a:latin typeface="Proxima Nova" charset="0"/>
            </a:endParaRPr>
          </a:p>
        </p:txBody>
      </p:sp>
    </p:spTree>
    <p:extLst>
      <p:ext uri="{BB962C8B-B14F-4D97-AF65-F5344CB8AC3E}">
        <p14:creationId xmlns:p14="http://schemas.microsoft.com/office/powerpoint/2010/main" val="263183830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Code Snippets - Batching by time and Size</a:t>
            </a:r>
            <a:endParaRPr lang="en" sz="1600" b="1" dirty="0">
              <a:solidFill>
                <a:schemeClr val="dk1"/>
              </a:solidFill>
              <a:latin typeface="Proxima Nova"/>
              <a:sym typeface="Proxima Nova"/>
            </a:endParaRPr>
          </a:p>
        </p:txBody>
      </p:sp>
      <p:sp>
        <p:nvSpPr>
          <p:cNvPr id="5" name="TextBox 4"/>
          <p:cNvSpPr txBox="1"/>
          <p:nvPr/>
        </p:nvSpPr>
        <p:spPr>
          <a:xfrm>
            <a:off x="609600" y="1123950"/>
            <a:ext cx="7543800" cy="1384995"/>
          </a:xfrm>
          <a:prstGeom prst="rect">
            <a:avLst/>
          </a:prstGeom>
          <a:noFill/>
        </p:spPr>
        <p:txBody>
          <a:bodyPr wrap="square" rtlCol="0">
            <a:spAutoFit/>
          </a:bodyPr>
          <a:lstStyle/>
          <a:p>
            <a:r>
              <a:rPr lang="en-IN" dirty="0">
                <a:solidFill>
                  <a:schemeClr val="tx1"/>
                </a:solidFill>
              </a:rPr>
              <a:t>/Linger up to 100 </a:t>
            </a:r>
            <a:r>
              <a:rPr lang="en-IN" dirty="0" err="1">
                <a:solidFill>
                  <a:schemeClr val="tx1"/>
                </a:solidFill>
              </a:rPr>
              <a:t>ms</a:t>
            </a:r>
            <a:r>
              <a:rPr lang="en-IN" dirty="0">
                <a:solidFill>
                  <a:schemeClr val="tx1"/>
                </a:solidFill>
              </a:rPr>
              <a:t> before sending batch if size not met </a:t>
            </a:r>
            <a:r>
              <a:rPr lang="en-IN" dirty="0" err="1">
                <a:solidFill>
                  <a:schemeClr val="tx1"/>
                </a:solidFill>
              </a:rPr>
              <a:t>props.put</a:t>
            </a:r>
            <a:r>
              <a:rPr lang="en-IN" dirty="0">
                <a:solidFill>
                  <a:schemeClr val="tx1"/>
                </a:solidFill>
              </a:rPr>
              <a:t>(</a:t>
            </a:r>
            <a:r>
              <a:rPr lang="en-IN" dirty="0" err="1">
                <a:solidFill>
                  <a:schemeClr val="tx1"/>
                </a:solidFill>
              </a:rPr>
              <a:t>ProducerConfig.LINGER_MS_CONFIG</a:t>
            </a:r>
            <a:r>
              <a:rPr lang="en-IN" dirty="0">
                <a:solidFill>
                  <a:schemeClr val="tx1"/>
                </a:solidFill>
              </a:rPr>
              <a:t>, 100); </a:t>
            </a:r>
            <a:endParaRPr lang="en-IN" dirty="0" smtClean="0">
              <a:solidFill>
                <a:schemeClr val="tx1"/>
              </a:solidFill>
            </a:endParaRPr>
          </a:p>
          <a:p>
            <a:endParaRPr lang="en-IN" dirty="0">
              <a:solidFill>
                <a:schemeClr val="tx1"/>
              </a:solidFill>
            </a:endParaRPr>
          </a:p>
          <a:p>
            <a:r>
              <a:rPr lang="en-IN" dirty="0" smtClean="0">
                <a:solidFill>
                  <a:schemeClr val="tx1"/>
                </a:solidFill>
              </a:rPr>
              <a:t>//</a:t>
            </a:r>
            <a:r>
              <a:rPr lang="en-IN" dirty="0">
                <a:solidFill>
                  <a:schemeClr val="tx1"/>
                </a:solidFill>
              </a:rPr>
              <a:t>Batch up to 64K buffer sizes. </a:t>
            </a:r>
            <a:endParaRPr lang="en-IN" dirty="0" smtClean="0">
              <a:solidFill>
                <a:schemeClr val="tx1"/>
              </a:solidFill>
            </a:endParaRPr>
          </a:p>
          <a:p>
            <a:r>
              <a:rPr lang="en-IN" dirty="0" err="1" smtClean="0">
                <a:solidFill>
                  <a:schemeClr val="tx1"/>
                </a:solidFill>
              </a:rPr>
              <a:t>props.put</a:t>
            </a:r>
            <a:r>
              <a:rPr lang="en-IN" dirty="0" smtClean="0">
                <a:solidFill>
                  <a:schemeClr val="tx1"/>
                </a:solidFill>
              </a:rPr>
              <a:t>(</a:t>
            </a:r>
            <a:r>
              <a:rPr lang="en-IN" dirty="0" err="1" smtClean="0">
                <a:solidFill>
                  <a:schemeClr val="tx1"/>
                </a:solidFill>
              </a:rPr>
              <a:t>ProducerConfig.BATCH_SIZE_CONFIG</a:t>
            </a:r>
            <a:r>
              <a:rPr lang="en-IN" dirty="0">
                <a:solidFill>
                  <a:schemeClr val="tx1"/>
                </a:solidFill>
              </a:rPr>
              <a:t>, 16_384 * 4); </a:t>
            </a:r>
            <a:br>
              <a:rPr lang="en-IN" dirty="0">
                <a:solidFill>
                  <a:schemeClr val="tx1"/>
                </a:solidFill>
              </a:rPr>
            </a:br>
            <a:endParaRPr lang="en-IN" dirty="0">
              <a:solidFill>
                <a:schemeClr val="tx1"/>
              </a:solidFill>
            </a:endParaRPr>
          </a:p>
        </p:txBody>
      </p:sp>
    </p:spTree>
    <p:extLst>
      <p:ext uri="{BB962C8B-B14F-4D97-AF65-F5344CB8AC3E}">
        <p14:creationId xmlns:p14="http://schemas.microsoft.com/office/powerpoint/2010/main" val="208703865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1016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a:t>
            </a: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spTree>
    <p:extLst>
      <p:ext uri="{BB962C8B-B14F-4D97-AF65-F5344CB8AC3E}">
        <p14:creationId xmlns:p14="http://schemas.microsoft.com/office/powerpoint/2010/main" val="176810815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Compression</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producer </a:t>
            </a:r>
            <a:r>
              <a:rPr lang="en-IN" dirty="0" err="1">
                <a:latin typeface="Proxima Nova" charset="0"/>
              </a:rPr>
              <a:t>config</a:t>
            </a:r>
            <a:r>
              <a:rPr lang="en-IN" dirty="0">
                <a:latin typeface="Proxima Nova" charset="0"/>
              </a:rPr>
              <a:t> property </a:t>
            </a:r>
            <a:r>
              <a:rPr lang="en-IN" b="1" dirty="0" err="1">
                <a:latin typeface="Proxima Nova" charset="0"/>
              </a:rPr>
              <a:t>compression.type</a:t>
            </a:r>
            <a:r>
              <a:rPr lang="en-IN" dirty="0">
                <a:latin typeface="Proxima Nova" charset="0"/>
              </a:rPr>
              <a:t> defaults to </a:t>
            </a:r>
            <a:r>
              <a:rPr lang="en-IN" dirty="0" smtClean="0">
                <a:latin typeface="Proxima Nova" charset="0"/>
              </a:rPr>
              <a:t>none</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Setting this allows the producer to compresses request data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By default, the producer does not compress request data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setting </a:t>
            </a:r>
            <a:r>
              <a:rPr lang="en-IN" dirty="0" smtClean="0">
                <a:latin typeface="Proxima Nova" charset="0"/>
              </a:rPr>
              <a:t>can be </a:t>
            </a:r>
            <a:r>
              <a:rPr lang="en-IN" dirty="0">
                <a:latin typeface="Proxima Nova" charset="0"/>
              </a:rPr>
              <a:t>set to none, </a:t>
            </a:r>
            <a:r>
              <a:rPr lang="en-IN" dirty="0" err="1">
                <a:latin typeface="Proxima Nova" charset="0"/>
              </a:rPr>
              <a:t>gzip</a:t>
            </a:r>
            <a:r>
              <a:rPr lang="en-IN" dirty="0">
                <a:latin typeface="Proxima Nova" charset="0"/>
              </a:rPr>
              <a:t>, snappy</a:t>
            </a:r>
            <a:r>
              <a:rPr lang="en-IN" dirty="0" smtClean="0">
                <a:latin typeface="Proxima Nova" charset="0"/>
              </a:rPr>
              <a:t>, lz4 or custom.</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compression is by batch and improves with larger batch sizes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End to end compression is possible if the Kafka Broker </a:t>
            </a:r>
            <a:r>
              <a:rPr lang="en-IN" dirty="0" err="1">
                <a:latin typeface="Proxima Nova" charset="0"/>
              </a:rPr>
              <a:t>config</a:t>
            </a:r>
            <a:r>
              <a:rPr lang="en-IN" dirty="0">
                <a:latin typeface="Proxima Nova" charset="0"/>
              </a:rPr>
              <a:t> “</a:t>
            </a:r>
            <a:r>
              <a:rPr lang="en-IN" dirty="0" err="1">
                <a:latin typeface="Proxima Nova" charset="0"/>
              </a:rPr>
              <a:t>compression.type</a:t>
            </a:r>
            <a:r>
              <a:rPr lang="en-IN" dirty="0">
                <a:latin typeface="Proxima Nova" charset="0"/>
              </a:rPr>
              <a:t>” set to “producer”. </a:t>
            </a:r>
            <a:endParaRPr lang="en-IN" dirty="0" smtClean="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22366894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Compression</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1169551"/>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compressed data can be sent from a producer, then written to the topic log and forwarded to a consumer by broker using the same compressed format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End to end compression is efficient as compression only happens once and is reused by the broker and consumer. End to end compression takes the load off of the broker.</a:t>
            </a:r>
          </a:p>
        </p:txBody>
      </p:sp>
      <p:sp>
        <p:nvSpPr>
          <p:cNvPr id="4" name="TextBox 3"/>
          <p:cNvSpPr txBox="1"/>
          <p:nvPr/>
        </p:nvSpPr>
        <p:spPr>
          <a:xfrm>
            <a:off x="381000" y="2800350"/>
            <a:ext cx="8610600" cy="954107"/>
          </a:xfrm>
          <a:prstGeom prst="rect">
            <a:avLst/>
          </a:prstGeom>
          <a:noFill/>
        </p:spPr>
        <p:txBody>
          <a:bodyPr wrap="square" rtlCol="0">
            <a:spAutoFit/>
          </a:bodyPr>
          <a:lstStyle/>
          <a:p>
            <a:r>
              <a:rPr lang="en-IN" b="1" dirty="0" smtClean="0"/>
              <a:t>Code Snippet – Compression </a:t>
            </a:r>
            <a:endParaRPr lang="en-IN" dirty="0" smtClean="0"/>
          </a:p>
          <a:p>
            <a:endParaRPr lang="en-IN" b="1" dirty="0"/>
          </a:p>
          <a:p>
            <a:r>
              <a:rPr lang="en-IN" dirty="0"/>
              <a:t>//Use Snappy compression for batch compression. </a:t>
            </a:r>
            <a:r>
              <a:rPr lang="en-IN" dirty="0" err="1"/>
              <a:t>props.put</a:t>
            </a:r>
            <a:r>
              <a:rPr lang="en-IN" dirty="0"/>
              <a:t>(</a:t>
            </a:r>
            <a:r>
              <a:rPr lang="en-IN" dirty="0" err="1"/>
              <a:t>ProducerConfig.COMPRESSION_TYPE_CONFIG</a:t>
            </a:r>
            <a:r>
              <a:rPr lang="en-IN" dirty="0"/>
              <a:t>, "snappy");</a:t>
            </a:r>
            <a:endParaRPr lang="en-IN" b="1" dirty="0" smtClean="0"/>
          </a:p>
        </p:txBody>
      </p:sp>
    </p:spTree>
    <p:extLst>
      <p:ext uri="{BB962C8B-B14F-4D97-AF65-F5344CB8AC3E}">
        <p14:creationId xmlns:p14="http://schemas.microsoft.com/office/powerpoint/2010/main" val="37648664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1016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a:t>
            </a: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spTree>
    <p:extLst>
      <p:ext uri="{BB962C8B-B14F-4D97-AF65-F5344CB8AC3E}">
        <p14:creationId xmlns:p14="http://schemas.microsoft.com/office/powerpoint/2010/main" val="33215631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Synchronous Producers	</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677656"/>
          </a:xfrm>
          <a:prstGeom prst="rect">
            <a:avLst/>
          </a:prstGeom>
          <a:noFill/>
        </p:spPr>
        <p:txBody>
          <a:bodyPr wrap="square" rtlCol="0">
            <a:spAutoFit/>
          </a:bodyPr>
          <a:lstStyle/>
          <a:p>
            <a:endParaRPr lang="en-IN" dirty="0">
              <a:latin typeface="Proxima Nova" charset="0"/>
            </a:endParaRPr>
          </a:p>
          <a:p>
            <a:pPr marL="285750" indent="-285750">
              <a:buFont typeface="Wingdings" pitchFamily="2" charset="2"/>
              <a:buChar char="q"/>
            </a:pPr>
            <a:r>
              <a:rPr lang="en-IN" dirty="0">
                <a:latin typeface="Proxima Nova" charset="0"/>
              </a:rPr>
              <a:t>Kafka provides a synchronous send method to send a record to a topic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smtClean="0">
                <a:latin typeface="Proxima Nova" charset="0"/>
              </a:rPr>
              <a:t>RecordMetadata</a:t>
            </a:r>
            <a:r>
              <a:rPr lang="en-IN" dirty="0" smtClean="0">
                <a:latin typeface="Proxima Nova" charset="0"/>
              </a:rPr>
              <a:t> has </a:t>
            </a:r>
            <a:r>
              <a:rPr lang="en-IN" dirty="0">
                <a:latin typeface="Proxima Nova" charset="0"/>
              </a:rPr>
              <a:t>"partition" where the record was written and the ‘offset’ of the record in that partition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It wait for acknowledgement </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smtClean="0">
                <a:latin typeface="Proxima Nova" charset="0"/>
              </a:rPr>
              <a:t>Message is sent only after the acknowledgement is received.</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In case of exception, it stop sending the messages after the exception occurs. </a:t>
            </a: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8045487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Synchronous Producers	</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539430"/>
          </a:xfrm>
          <a:prstGeom prst="rect">
            <a:avLst/>
          </a:prstGeom>
          <a:noFill/>
        </p:spPr>
        <p:txBody>
          <a:bodyPr wrap="square" rtlCol="0">
            <a:spAutoFit/>
          </a:bodyPr>
          <a:lstStyle/>
          <a:p>
            <a:r>
              <a:rPr lang="en-IN" b="1" dirty="0" smtClean="0">
                <a:latin typeface="Proxima Nova" charset="0"/>
              </a:rPr>
              <a:t>Code Snippet</a:t>
            </a:r>
          </a:p>
          <a:p>
            <a:endParaRPr lang="en-IN" b="1" dirty="0">
              <a:latin typeface="Proxima Nova" charset="0"/>
            </a:endParaRPr>
          </a:p>
          <a:p>
            <a:r>
              <a:rPr lang="en-IN" dirty="0"/>
              <a:t>p</a:t>
            </a:r>
            <a:r>
              <a:rPr lang="en-IN" dirty="0" smtClean="0"/>
              <a:t>ublic </a:t>
            </a:r>
            <a:r>
              <a:rPr lang="en-IN" dirty="0"/>
              <a:t>class </a:t>
            </a:r>
            <a:r>
              <a:rPr lang="en-IN" dirty="0" err="1"/>
              <a:t>KafkaProducerExample</a:t>
            </a:r>
            <a:r>
              <a:rPr lang="en-IN" dirty="0"/>
              <a:t> { </a:t>
            </a:r>
            <a:endParaRPr lang="en-IN" dirty="0" smtClean="0"/>
          </a:p>
          <a:p>
            <a:endParaRPr lang="en-IN" dirty="0"/>
          </a:p>
          <a:p>
            <a:r>
              <a:rPr lang="en-IN" dirty="0" smtClean="0"/>
              <a:t>... </a:t>
            </a:r>
          </a:p>
          <a:p>
            <a:r>
              <a:rPr lang="en-IN" dirty="0" smtClean="0"/>
              <a:t>static </a:t>
            </a:r>
            <a:r>
              <a:rPr lang="en-IN" dirty="0"/>
              <a:t>void </a:t>
            </a:r>
            <a:r>
              <a:rPr lang="en-IN" dirty="0" err="1"/>
              <a:t>runProducer</a:t>
            </a:r>
            <a:r>
              <a:rPr lang="en-IN" dirty="0"/>
              <a:t>(final </a:t>
            </a:r>
            <a:r>
              <a:rPr lang="en-IN" dirty="0" err="1"/>
              <a:t>int</a:t>
            </a:r>
            <a:r>
              <a:rPr lang="en-IN" dirty="0"/>
              <a:t> </a:t>
            </a:r>
            <a:r>
              <a:rPr lang="en-IN" dirty="0" err="1"/>
              <a:t>sendMessageCount</a:t>
            </a:r>
            <a:r>
              <a:rPr lang="en-IN" dirty="0"/>
              <a:t>) throws Exception { </a:t>
            </a:r>
            <a:endParaRPr lang="en-IN" dirty="0" smtClean="0"/>
          </a:p>
          <a:p>
            <a:r>
              <a:rPr lang="en-IN" dirty="0" smtClean="0"/>
              <a:t>	final </a:t>
            </a:r>
            <a:r>
              <a:rPr lang="en-IN" dirty="0"/>
              <a:t>Producer&lt;Long, String&gt; producer = </a:t>
            </a:r>
            <a:r>
              <a:rPr lang="en-IN" dirty="0" err="1"/>
              <a:t>createProducer</a:t>
            </a:r>
            <a:r>
              <a:rPr lang="en-IN" dirty="0"/>
              <a:t>(); </a:t>
            </a:r>
            <a:endParaRPr lang="en-IN" dirty="0" smtClean="0"/>
          </a:p>
          <a:p>
            <a:r>
              <a:rPr lang="en-IN" dirty="0"/>
              <a:t>	</a:t>
            </a:r>
            <a:r>
              <a:rPr lang="en-IN" dirty="0" smtClean="0"/>
              <a:t>long </a:t>
            </a:r>
            <a:r>
              <a:rPr lang="en-IN" dirty="0"/>
              <a:t>time = </a:t>
            </a:r>
            <a:r>
              <a:rPr lang="en-IN" dirty="0" err="1"/>
              <a:t>System.currentTimeMillis</a:t>
            </a:r>
            <a:r>
              <a:rPr lang="en-IN" dirty="0"/>
              <a:t>();</a:t>
            </a:r>
            <a:endParaRPr lang="en-IN" dirty="0" smtClean="0"/>
          </a:p>
          <a:p>
            <a:r>
              <a:rPr lang="en-IN" dirty="0" smtClean="0"/>
              <a:t>…</a:t>
            </a:r>
            <a:endParaRPr lang="en-IN" dirty="0"/>
          </a:p>
          <a:p>
            <a:r>
              <a:rPr lang="en-IN" dirty="0" err="1" smtClean="0"/>
              <a:t>RecordMetadata</a:t>
            </a:r>
            <a:r>
              <a:rPr lang="en-IN" dirty="0" smtClean="0"/>
              <a:t> </a:t>
            </a:r>
            <a:r>
              <a:rPr lang="en-IN" dirty="0"/>
              <a:t>metadata = </a:t>
            </a:r>
            <a:r>
              <a:rPr lang="en-IN" dirty="0" err="1"/>
              <a:t>producer.send</a:t>
            </a:r>
            <a:r>
              <a:rPr lang="en-IN" dirty="0"/>
              <a:t>(record).get(); </a:t>
            </a:r>
            <a:endParaRPr lang="en-IN" dirty="0" smtClean="0"/>
          </a:p>
          <a:p>
            <a:endParaRPr lang="en-IN" dirty="0"/>
          </a:p>
          <a:p>
            <a:r>
              <a:rPr lang="en-IN" dirty="0" smtClean="0"/>
              <a:t>long </a:t>
            </a:r>
            <a:r>
              <a:rPr lang="en-IN" dirty="0" err="1"/>
              <a:t>elapsedTime</a:t>
            </a:r>
            <a:r>
              <a:rPr lang="en-IN" dirty="0"/>
              <a:t> = </a:t>
            </a:r>
            <a:r>
              <a:rPr lang="en-IN" dirty="0" err="1"/>
              <a:t>System.currentTimeMillis</a:t>
            </a:r>
            <a:r>
              <a:rPr lang="en-IN" dirty="0"/>
              <a:t>() - time; </a:t>
            </a:r>
            <a:endParaRPr lang="en-IN" dirty="0" smtClean="0"/>
          </a:p>
          <a:p>
            <a:r>
              <a:rPr lang="en-IN" dirty="0" err="1" smtClean="0"/>
              <a:t>System.out.printf</a:t>
            </a:r>
            <a:r>
              <a:rPr lang="en-IN" dirty="0"/>
              <a:t>("sent record(key=%s value=%s) " + </a:t>
            </a:r>
            <a:endParaRPr lang="en-IN" dirty="0" smtClean="0"/>
          </a:p>
          <a:p>
            <a:r>
              <a:rPr lang="en-IN" dirty="0"/>
              <a:t>	</a:t>
            </a:r>
            <a:r>
              <a:rPr lang="en-IN" dirty="0" smtClean="0"/>
              <a:t>	"</a:t>
            </a:r>
            <a:r>
              <a:rPr lang="en-IN" dirty="0"/>
              <a:t>meta(partition=%d, offset=%d) time=%d\n", </a:t>
            </a:r>
            <a:endParaRPr lang="en-IN" dirty="0" smtClean="0"/>
          </a:p>
          <a:p>
            <a:r>
              <a:rPr lang="en-IN" dirty="0"/>
              <a:t>	</a:t>
            </a:r>
            <a:r>
              <a:rPr lang="en-IN" dirty="0" err="1" smtClean="0"/>
              <a:t>record.key</a:t>
            </a:r>
            <a:r>
              <a:rPr lang="en-IN" dirty="0"/>
              <a:t>(), </a:t>
            </a:r>
            <a:r>
              <a:rPr lang="en-IN" dirty="0" err="1"/>
              <a:t>record.value</a:t>
            </a:r>
            <a:r>
              <a:rPr lang="en-IN" dirty="0"/>
              <a:t>(), </a:t>
            </a:r>
            <a:r>
              <a:rPr lang="en-IN" dirty="0" err="1"/>
              <a:t>metadata.partition</a:t>
            </a:r>
            <a:r>
              <a:rPr lang="en-IN" dirty="0"/>
              <a:t>(), </a:t>
            </a:r>
            <a:r>
              <a:rPr lang="en-IN" dirty="0" smtClean="0"/>
              <a:t>\</a:t>
            </a:r>
          </a:p>
          <a:p>
            <a:r>
              <a:rPr lang="en-IN" dirty="0"/>
              <a:t>	</a:t>
            </a:r>
            <a:r>
              <a:rPr lang="en-IN" dirty="0" err="1" smtClean="0"/>
              <a:t>metadata.offset</a:t>
            </a:r>
            <a:r>
              <a:rPr lang="en-IN" dirty="0"/>
              <a:t>(), </a:t>
            </a:r>
            <a:r>
              <a:rPr lang="en-IN" dirty="0" err="1"/>
              <a:t>elapsedTime</a:t>
            </a:r>
            <a:r>
              <a:rPr lang="en-IN" dirty="0"/>
              <a:t>);</a:t>
            </a:r>
            <a:endParaRPr lang="en-IN" b="1" dirty="0">
              <a:latin typeface="Proxima Nova" charset="0"/>
            </a:endParaRPr>
          </a:p>
        </p:txBody>
      </p:sp>
    </p:spTree>
    <p:extLst>
      <p:ext uri="{BB962C8B-B14F-4D97-AF65-F5344CB8AC3E}">
        <p14:creationId xmlns:p14="http://schemas.microsoft.com/office/powerpoint/2010/main" val="24871676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Asynchronous Producers	</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3539430"/>
          </a:xfrm>
          <a:prstGeom prst="rect">
            <a:avLst/>
          </a:prstGeom>
          <a:noFill/>
        </p:spPr>
        <p:txBody>
          <a:bodyPr wrap="square" rtlCol="0">
            <a:spAutoFit/>
          </a:bodyPr>
          <a:lstStyle/>
          <a:p>
            <a:endParaRPr lang="en-IN" dirty="0" smtClean="0">
              <a:latin typeface="Proxima Nova" charset="0"/>
            </a:endParaRPr>
          </a:p>
          <a:p>
            <a:pPr marL="285750" indent="-285750">
              <a:buFont typeface="Wingdings" pitchFamily="2" charset="2"/>
              <a:buChar char="q"/>
            </a:pPr>
            <a:r>
              <a:rPr lang="en-IN" dirty="0" smtClean="0">
                <a:latin typeface="Proxima Nova" charset="0"/>
              </a:rPr>
              <a:t>Kafka provides asynchronous send method to send a record to a topic.</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a:latin typeface="Proxima Nova" charset="0"/>
              </a:rPr>
              <a:t>Since the send call is asynchronous it returns a Future for the </a:t>
            </a:r>
            <a:r>
              <a:rPr lang="en-IN" dirty="0" err="1">
                <a:latin typeface="Proxima Nova" charset="0"/>
              </a:rPr>
              <a:t>RecordMetadata</a:t>
            </a:r>
            <a:r>
              <a:rPr lang="en-IN" dirty="0">
                <a:latin typeface="Proxima Nova" charset="0"/>
              </a:rPr>
              <a:t> that will be assigned to this record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It wont wait for the acknowledgement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Some messages will be sent before that something is wrong and perform some actions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in asynchronous approach the number of messages which are "in </a:t>
            </a:r>
            <a:r>
              <a:rPr lang="en-IN" dirty="0" smtClean="0">
                <a:latin typeface="Proxima Nova" charset="0"/>
              </a:rPr>
              <a:t>flight" </a:t>
            </a:r>
            <a:r>
              <a:rPr lang="en-IN" dirty="0">
                <a:latin typeface="Proxima Nova" charset="0"/>
              </a:rPr>
              <a:t>is controlled by </a:t>
            </a:r>
            <a:r>
              <a:rPr lang="en-IN" dirty="0" err="1">
                <a:latin typeface="Proxima Nova" charset="0"/>
              </a:rPr>
              <a:t>max.in.flight.requests.per.connection</a:t>
            </a:r>
            <a:r>
              <a:rPr lang="en-IN" dirty="0">
                <a:latin typeface="Proxima Nova" charset="0"/>
              </a:rPr>
              <a:t> parameter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a:t>
            </a:r>
            <a:r>
              <a:rPr lang="en-IN" dirty="0" err="1" smtClean="0">
                <a:latin typeface="Proxima Nova" charset="0"/>
              </a:rPr>
              <a:t>callback</a:t>
            </a:r>
            <a:r>
              <a:rPr lang="en-IN" dirty="0" smtClean="0">
                <a:latin typeface="Proxima Nova" charset="0"/>
              </a:rPr>
              <a:t> ensures that the message request is completed or not.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321271826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Asynchronous Producers	</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2462213"/>
          </a:xfrm>
          <a:prstGeom prst="rect">
            <a:avLst/>
          </a:prstGeom>
          <a:noFill/>
        </p:spPr>
        <p:txBody>
          <a:bodyPr wrap="square" rtlCol="0">
            <a:spAutoFit/>
          </a:bodyPr>
          <a:lstStyle/>
          <a:p>
            <a:r>
              <a:rPr lang="en-IN" b="1" dirty="0" smtClean="0">
                <a:latin typeface="Proxima Nova" charset="0"/>
              </a:rPr>
              <a:t>Code Snippet</a:t>
            </a:r>
          </a:p>
          <a:p>
            <a:endParaRPr lang="en-IN" b="1" dirty="0">
              <a:latin typeface="Proxima Nova" charset="0"/>
            </a:endParaRPr>
          </a:p>
          <a:p>
            <a:r>
              <a:rPr lang="en-IN" sz="1050" dirty="0">
                <a:latin typeface="Proxima Nova" charset="0"/>
              </a:rPr>
              <a:t>public void send() { </a:t>
            </a:r>
            <a:endParaRPr lang="en-IN" sz="1050" dirty="0" smtClean="0">
              <a:latin typeface="Proxima Nova" charset="0"/>
            </a:endParaRPr>
          </a:p>
          <a:p>
            <a:r>
              <a:rPr lang="en-IN" sz="1050" dirty="0">
                <a:latin typeface="Proxima Nova" charset="0"/>
              </a:rPr>
              <a:t>	</a:t>
            </a:r>
            <a:r>
              <a:rPr lang="en-IN" sz="1050" dirty="0" err="1" smtClean="0">
                <a:latin typeface="Proxima Nova" charset="0"/>
              </a:rPr>
              <a:t>aProducer.send</a:t>
            </a:r>
            <a:r>
              <a:rPr lang="en-IN" sz="1050" dirty="0" smtClean="0">
                <a:latin typeface="Proxima Nova" charset="0"/>
              </a:rPr>
              <a:t>(message</a:t>
            </a:r>
            <a:r>
              <a:rPr lang="en-IN" sz="1050" dirty="0">
                <a:latin typeface="Proxima Nova" charset="0"/>
              </a:rPr>
              <a:t>, new </a:t>
            </a:r>
            <a:r>
              <a:rPr lang="en-IN" sz="1050" dirty="0" err="1">
                <a:latin typeface="Proxima Nova" charset="0"/>
              </a:rPr>
              <a:t>Callback</a:t>
            </a:r>
            <a:r>
              <a:rPr lang="en-IN" sz="1050" dirty="0">
                <a:latin typeface="Proxima Nova" charset="0"/>
              </a:rPr>
              <a:t>() { </a:t>
            </a:r>
            <a:endParaRPr lang="en-IN" sz="1050" dirty="0" smtClean="0">
              <a:latin typeface="Proxima Nova" charset="0"/>
            </a:endParaRPr>
          </a:p>
          <a:p>
            <a:r>
              <a:rPr lang="en-IN" sz="1050" dirty="0">
                <a:latin typeface="Proxima Nova" charset="0"/>
              </a:rPr>
              <a:t>	</a:t>
            </a:r>
            <a:r>
              <a:rPr lang="en-IN" sz="1050" dirty="0" smtClean="0">
                <a:latin typeface="Proxima Nova" charset="0"/>
              </a:rPr>
              <a:t>	public </a:t>
            </a:r>
            <a:r>
              <a:rPr lang="en-IN" sz="1050" dirty="0">
                <a:latin typeface="Proxima Nova" charset="0"/>
              </a:rPr>
              <a:t>void </a:t>
            </a:r>
            <a:r>
              <a:rPr lang="en-IN" sz="1050" dirty="0" err="1">
                <a:latin typeface="Proxima Nova" charset="0"/>
              </a:rPr>
              <a:t>onCompletion</a:t>
            </a:r>
            <a:r>
              <a:rPr lang="en-IN" sz="1050" dirty="0">
                <a:latin typeface="Proxima Nova" charset="0"/>
              </a:rPr>
              <a:t>(</a:t>
            </a:r>
            <a:r>
              <a:rPr lang="en-IN" sz="1050" dirty="0" err="1">
                <a:latin typeface="Proxima Nova" charset="0"/>
              </a:rPr>
              <a:t>RecordMetadata</a:t>
            </a:r>
            <a:r>
              <a:rPr lang="en-IN" sz="1050" dirty="0">
                <a:latin typeface="Proxima Nova" charset="0"/>
              </a:rPr>
              <a:t> metadata, Exception exception) { </a:t>
            </a:r>
            <a:endParaRPr lang="en-IN" sz="1050" dirty="0" smtClean="0">
              <a:latin typeface="Proxima Nova" charset="0"/>
            </a:endParaRPr>
          </a:p>
          <a:p>
            <a:r>
              <a:rPr lang="en-IN" sz="1050" dirty="0">
                <a:latin typeface="Proxima Nova" charset="0"/>
              </a:rPr>
              <a:t>	</a:t>
            </a:r>
            <a:r>
              <a:rPr lang="en-IN" sz="1050" dirty="0" smtClean="0">
                <a:latin typeface="Proxima Nova" charset="0"/>
              </a:rPr>
              <a:t>		if </a:t>
            </a:r>
            <a:r>
              <a:rPr lang="en-IN" sz="1050" dirty="0">
                <a:latin typeface="Proxima Nova" charset="0"/>
              </a:rPr>
              <a:t>(exception != null) { </a:t>
            </a:r>
            <a:endParaRPr lang="en-IN" sz="1050" dirty="0" smtClean="0">
              <a:latin typeface="Proxima Nova" charset="0"/>
            </a:endParaRPr>
          </a:p>
          <a:p>
            <a:r>
              <a:rPr lang="en-IN" sz="1050" dirty="0">
                <a:latin typeface="Proxima Nova" charset="0"/>
              </a:rPr>
              <a:t>	</a:t>
            </a:r>
            <a:r>
              <a:rPr lang="en-IN" sz="1050" dirty="0" smtClean="0">
                <a:latin typeface="Proxima Nova" charset="0"/>
              </a:rPr>
              <a:t>			// </a:t>
            </a:r>
            <a:r>
              <a:rPr lang="en-IN" sz="1050" dirty="0">
                <a:latin typeface="Proxima Nova" charset="0"/>
              </a:rPr>
              <a:t>How do I find get the original message so that I can do something with it if needed? </a:t>
            </a:r>
            <a:r>
              <a:rPr lang="en-IN" sz="1050" dirty="0" smtClean="0">
                <a:latin typeface="Proxima Nova" charset="0"/>
              </a:rPr>
              <a:t>			</a:t>
            </a:r>
          </a:p>
          <a:p>
            <a:r>
              <a:rPr lang="en-IN" sz="1050" dirty="0">
                <a:latin typeface="Proxima Nova" charset="0"/>
              </a:rPr>
              <a:t>	</a:t>
            </a:r>
            <a:r>
              <a:rPr lang="en-IN" sz="1050" dirty="0" smtClean="0">
                <a:latin typeface="Proxima Nova" charset="0"/>
              </a:rPr>
              <a:t>			throw </a:t>
            </a:r>
            <a:r>
              <a:rPr lang="en-IN" sz="1050" dirty="0">
                <a:latin typeface="Proxima Nova" charset="0"/>
              </a:rPr>
              <a:t>new </a:t>
            </a:r>
            <a:r>
              <a:rPr lang="en-IN" sz="1050" dirty="0" err="1">
                <a:latin typeface="Proxima Nova" charset="0"/>
              </a:rPr>
              <a:t>KafkaException</a:t>
            </a:r>
            <a:r>
              <a:rPr lang="en-IN" sz="1050" dirty="0">
                <a:latin typeface="Proxima Nova" charset="0"/>
              </a:rPr>
              <a:t>("Asynchronous send failure: ", exception); </a:t>
            </a:r>
            <a:endParaRPr lang="en-IN" sz="1050" dirty="0" smtClean="0">
              <a:latin typeface="Proxima Nova" charset="0"/>
            </a:endParaRPr>
          </a:p>
          <a:p>
            <a:r>
              <a:rPr lang="en-IN" sz="1050" dirty="0">
                <a:latin typeface="Proxima Nova" charset="0"/>
              </a:rPr>
              <a:t>	</a:t>
            </a:r>
            <a:r>
              <a:rPr lang="en-IN" sz="1050" dirty="0" smtClean="0">
                <a:latin typeface="Proxima Nova" charset="0"/>
              </a:rPr>
              <a:t>		} </a:t>
            </a:r>
            <a:r>
              <a:rPr lang="en-IN" sz="1050" dirty="0">
                <a:latin typeface="Proxima Nova" charset="0"/>
              </a:rPr>
              <a:t>else { </a:t>
            </a:r>
            <a:endParaRPr lang="en-IN" sz="1050" dirty="0" smtClean="0">
              <a:latin typeface="Proxima Nova" charset="0"/>
            </a:endParaRPr>
          </a:p>
          <a:p>
            <a:r>
              <a:rPr lang="en-IN" sz="1050" dirty="0">
                <a:latin typeface="Proxima Nova" charset="0"/>
              </a:rPr>
              <a:t>	</a:t>
            </a:r>
            <a:r>
              <a:rPr lang="en-IN" sz="1050" dirty="0" smtClean="0">
                <a:latin typeface="Proxima Nova" charset="0"/>
              </a:rPr>
              <a:t>			//</a:t>
            </a:r>
            <a:r>
              <a:rPr lang="en-IN" sz="1050" dirty="0" err="1">
                <a:latin typeface="Proxima Nova" charset="0"/>
              </a:rPr>
              <a:t>NoOp</a:t>
            </a:r>
            <a:r>
              <a:rPr lang="en-IN" sz="1050" dirty="0">
                <a:latin typeface="Proxima Nova" charset="0"/>
              </a:rPr>
              <a:t> </a:t>
            </a:r>
            <a:endParaRPr lang="en-IN" sz="1050" dirty="0" smtClean="0">
              <a:latin typeface="Proxima Nova" charset="0"/>
            </a:endParaRPr>
          </a:p>
          <a:p>
            <a:r>
              <a:rPr lang="en-IN" sz="1050" dirty="0">
                <a:latin typeface="Proxima Nova" charset="0"/>
              </a:rPr>
              <a:t>	</a:t>
            </a:r>
            <a:r>
              <a:rPr lang="en-IN" sz="1050" dirty="0" smtClean="0">
                <a:latin typeface="Proxima Nova" charset="0"/>
              </a:rPr>
              <a:t>		} </a:t>
            </a:r>
          </a:p>
          <a:p>
            <a:r>
              <a:rPr lang="en-IN" sz="1050" dirty="0">
                <a:latin typeface="Proxima Nova" charset="0"/>
              </a:rPr>
              <a:t>	</a:t>
            </a:r>
            <a:r>
              <a:rPr lang="en-IN" sz="1050" dirty="0" smtClean="0">
                <a:latin typeface="Proxima Nova" charset="0"/>
              </a:rPr>
              <a:t>} </a:t>
            </a:r>
          </a:p>
          <a:p>
            <a:r>
              <a:rPr lang="en-IN" sz="1050" dirty="0" smtClean="0">
                <a:latin typeface="Proxima Nova" charset="0"/>
              </a:rPr>
              <a:t>}</a:t>
            </a:r>
            <a:endParaRPr lang="en-IN" sz="1050" dirty="0">
              <a:latin typeface="Proxima Nova" charset="0"/>
            </a:endParaRPr>
          </a:p>
        </p:txBody>
      </p:sp>
    </p:spTree>
    <p:extLst>
      <p:ext uri="{BB962C8B-B14F-4D97-AF65-F5344CB8AC3E}">
        <p14:creationId xmlns:p14="http://schemas.microsoft.com/office/powerpoint/2010/main" val="1071331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this </a:t>
            </a:r>
            <a:r>
              <a:rPr lang="en" sz="1600" b="0" i="0" u="none" strike="noStrike" cap="none" dirty="0" smtClean="0">
                <a:solidFill>
                  <a:srgbClr val="000000"/>
                </a:solidFill>
                <a:latin typeface="Proxima Nova"/>
                <a:ea typeface="Proxima Nova"/>
                <a:cs typeface="Proxima Nova"/>
                <a:sym typeface="Proxima Nova"/>
              </a:rPr>
              <a:t>Course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Logistics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Agreements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you !</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About the Instructor</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1" i="0" u="none" strike="noStrike" cap="none" dirty="0">
                <a:solidFill>
                  <a:schemeClr val="dk1"/>
                </a:solidFill>
                <a:latin typeface="Proxima Nova"/>
                <a:ea typeface="Proxima Nova"/>
                <a:cs typeface="Proxima Nova"/>
                <a:sym typeface="Proxima Nova"/>
              </a:rPr>
              <a:t>General Instructions for Exercises</a:t>
            </a:r>
            <a:endParaRPr dirty="0"/>
          </a:p>
          <a:p>
            <a:pPr marL="0" marR="0" lvl="0" indent="0" algn="l" rtl="0">
              <a:lnSpc>
                <a:spcPct val="150000"/>
              </a:lnSpc>
              <a:spcBef>
                <a:spcPts val="0"/>
              </a:spcBef>
              <a:spcAft>
                <a:spcPts val="0"/>
              </a:spcAft>
              <a:buClr>
                <a:srgbClr val="000000"/>
              </a:buClr>
              <a:buFont typeface="Arial"/>
              <a:buNone/>
            </a:pPr>
            <a:endParaRPr sz="1600" b="1" i="0" u="none" strike="noStrike" cap="none" dirty="0">
              <a:solidFill>
                <a:schemeClr val="dk1"/>
              </a:solidFill>
              <a:latin typeface="Proxima Nova"/>
              <a:ea typeface="Proxima Nova"/>
              <a:cs typeface="Proxima Nova"/>
              <a:sym typeface="Proxima Nova"/>
            </a:endParaRPr>
          </a:p>
        </p:txBody>
      </p:sp>
      <p:sp>
        <p:nvSpPr>
          <p:cNvPr id="295" name="Shape 295"/>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 name="Shape 296"/>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97" name="Shape 297"/>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Chapter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pic>
        <p:nvPicPr>
          <p:cNvPr id="298" name="Shape 298"/>
          <p:cNvPicPr preferRelativeResize="0"/>
          <p:nvPr/>
        </p:nvPicPr>
        <p:blipFill rotWithShape="1">
          <a:blip r:embed="rId3">
            <a:alphaModFix/>
          </a:blip>
          <a:srcRect/>
          <a:stretch/>
        </p:blipFill>
        <p:spPr>
          <a:xfrm>
            <a:off x="193825" y="935050"/>
            <a:ext cx="279300" cy="258900"/>
          </a:xfrm>
          <a:prstGeom prst="rect">
            <a:avLst/>
          </a:prstGeom>
          <a:noFill/>
          <a:ln>
            <a:noFill/>
          </a:ln>
        </p:spPr>
      </p:pic>
      <p:pic>
        <p:nvPicPr>
          <p:cNvPr id="299" name="Shape 299"/>
          <p:cNvPicPr preferRelativeResize="0"/>
          <p:nvPr/>
        </p:nvPicPr>
        <p:blipFill rotWithShape="1">
          <a:blip r:embed="rId3">
            <a:alphaModFix/>
          </a:blip>
          <a:srcRect/>
          <a:stretch/>
        </p:blipFill>
        <p:spPr>
          <a:xfrm>
            <a:off x="193825" y="1324075"/>
            <a:ext cx="279300" cy="258900"/>
          </a:xfrm>
          <a:prstGeom prst="rect">
            <a:avLst/>
          </a:prstGeom>
          <a:noFill/>
          <a:ln>
            <a:noFill/>
          </a:ln>
        </p:spPr>
      </p:pic>
      <p:pic>
        <p:nvPicPr>
          <p:cNvPr id="300" name="Shape 300"/>
          <p:cNvPicPr preferRelativeResize="0"/>
          <p:nvPr/>
        </p:nvPicPr>
        <p:blipFill rotWithShape="1">
          <a:blip r:embed="rId3">
            <a:alphaModFix/>
          </a:blip>
          <a:srcRect/>
          <a:stretch/>
        </p:blipFill>
        <p:spPr>
          <a:xfrm>
            <a:off x="193825" y="1713100"/>
            <a:ext cx="279300" cy="258900"/>
          </a:xfrm>
          <a:prstGeom prst="rect">
            <a:avLst/>
          </a:prstGeom>
          <a:noFill/>
          <a:ln>
            <a:noFill/>
          </a:ln>
        </p:spPr>
      </p:pic>
      <p:pic>
        <p:nvPicPr>
          <p:cNvPr id="301" name="Shape 301"/>
          <p:cNvPicPr preferRelativeResize="0"/>
          <p:nvPr/>
        </p:nvPicPr>
        <p:blipFill rotWithShape="1">
          <a:blip r:embed="rId3">
            <a:alphaModFix/>
          </a:blip>
          <a:srcRect/>
          <a:stretch/>
        </p:blipFill>
        <p:spPr>
          <a:xfrm>
            <a:off x="193825" y="2027400"/>
            <a:ext cx="279300" cy="258900"/>
          </a:xfrm>
          <a:prstGeom prst="rect">
            <a:avLst/>
          </a:prstGeom>
          <a:noFill/>
          <a:ln>
            <a:noFill/>
          </a:ln>
        </p:spPr>
      </p:pic>
      <p:pic>
        <p:nvPicPr>
          <p:cNvPr id="302" name="Shape 302"/>
          <p:cNvPicPr preferRelativeResize="0"/>
          <p:nvPr/>
        </p:nvPicPr>
        <p:blipFill rotWithShape="1">
          <a:blip r:embed="rId3">
            <a:alphaModFix/>
          </a:blip>
          <a:srcRect/>
          <a:stretch/>
        </p:blipFill>
        <p:spPr>
          <a:xfrm>
            <a:off x="193825" y="2341700"/>
            <a:ext cx="279300" cy="258900"/>
          </a:xfrm>
          <a:prstGeom prst="rect">
            <a:avLst/>
          </a:prstGeom>
          <a:noFill/>
          <a:ln>
            <a:noFill/>
          </a:ln>
        </p:spPr>
      </p:pic>
      <p:pic>
        <p:nvPicPr>
          <p:cNvPr id="303" name="Shape 303"/>
          <p:cNvPicPr preferRelativeResize="0"/>
          <p:nvPr/>
        </p:nvPicPr>
        <p:blipFill rotWithShape="1">
          <a:blip r:embed="rId3">
            <a:alphaModFix/>
          </a:blip>
          <a:srcRect/>
          <a:stretch/>
        </p:blipFill>
        <p:spPr>
          <a:xfrm>
            <a:off x="193825" y="2730725"/>
            <a:ext cx="279300" cy="258900"/>
          </a:xfrm>
          <a:prstGeom prst="rect">
            <a:avLst/>
          </a:prstGeom>
          <a:noFill/>
          <a:ln>
            <a:noFill/>
          </a:ln>
        </p:spPr>
      </p:pic>
    </p:spTree>
    <p:extLst>
      <p:ext uri="{BB962C8B-B14F-4D97-AF65-F5344CB8AC3E}">
        <p14:creationId xmlns:p14="http://schemas.microsoft.com/office/powerpoint/2010/main" val="90918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0254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a:t>
            </a:r>
          </a:p>
          <a:p>
            <a:pPr marL="457200" indent="-330200">
              <a:lnSpc>
                <a:spcPct val="150000"/>
              </a:lnSpc>
              <a:buClr>
                <a:schemeClr val="dk1"/>
              </a:buClr>
              <a:buSzPts val="1600"/>
              <a:buFont typeface="Proxima Nova"/>
              <a:buChar char="❏"/>
            </a:pPr>
            <a:r>
              <a:rPr lang="en-US" sz="1600" dirty="0" smtClean="0">
                <a:latin typeface="Proxima Nova" charset="0"/>
              </a:rPr>
              <a:t>At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 </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spTree>
    <p:extLst>
      <p:ext uri="{BB962C8B-B14F-4D97-AF65-F5344CB8AC3E}">
        <p14:creationId xmlns:p14="http://schemas.microsoft.com/office/powerpoint/2010/main" val="327239497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Default Partition – Round Robin</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738664"/>
          </a:xfrm>
          <a:prstGeom prst="rect">
            <a:avLst/>
          </a:prstGeom>
          <a:noFill/>
        </p:spPr>
        <p:txBody>
          <a:bodyPr wrap="square" rtlCol="0">
            <a:spAutoFit/>
          </a:bodyPr>
          <a:lstStyle/>
          <a:p>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
        <p:nvSpPr>
          <p:cNvPr id="5" name="TextBox 4"/>
          <p:cNvSpPr txBox="1"/>
          <p:nvPr/>
        </p:nvSpPr>
        <p:spPr>
          <a:xfrm>
            <a:off x="304800" y="1123950"/>
            <a:ext cx="8610600" cy="4185761"/>
          </a:xfrm>
          <a:prstGeom prst="rect">
            <a:avLst/>
          </a:prstGeom>
          <a:noFill/>
        </p:spPr>
        <p:txBody>
          <a:bodyPr wrap="square" rtlCol="0">
            <a:spAutoFit/>
          </a:bodyPr>
          <a:lstStyle/>
          <a:p>
            <a:endParaRPr lang="en-IN" dirty="0" smtClean="0">
              <a:latin typeface="Proxima Nova" charset="0"/>
            </a:endParaRPr>
          </a:p>
          <a:p>
            <a:pPr marL="285750" indent="-285750">
              <a:buFont typeface="Wingdings" pitchFamily="2" charset="2"/>
              <a:buChar char="q"/>
            </a:pPr>
            <a:r>
              <a:rPr lang="en-IN" dirty="0">
                <a:latin typeface="Proxima Nova" charset="0"/>
              </a:rPr>
              <a:t>Let’s consider, we have a </a:t>
            </a:r>
            <a:r>
              <a:rPr lang="en-IN" dirty="0" err="1">
                <a:latin typeface="Proxima Nova" charset="0"/>
              </a:rPr>
              <a:t>TopicA</a:t>
            </a:r>
            <a:r>
              <a:rPr lang="en-IN" dirty="0">
                <a:latin typeface="Proxima Nova" charset="0"/>
              </a:rPr>
              <a:t> in Kafka which has partitions count 5 and replication factor 3 and we want to distribute data uniformly between all the partitions so that all the partitions contains same data size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Kafka uses the default partition mechanism to distribute data between partitions, but in case of default partition mechanism it might be possible that our some partitions size larger than </a:t>
            </a:r>
            <a:r>
              <a:rPr lang="en-IN" dirty="0" smtClean="0">
                <a:latin typeface="Proxima Nova" charset="0"/>
              </a:rPr>
              <a:t>others.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Suppose </a:t>
            </a:r>
            <a:r>
              <a:rPr lang="en-IN" dirty="0">
                <a:latin typeface="Proxima Nova" charset="0"/>
              </a:rPr>
              <a:t>we have inserted 40 GB data into Kafka, then the data size of each partition may look like:</a:t>
            </a:r>
          </a:p>
          <a:p>
            <a:r>
              <a:rPr lang="en-IN" dirty="0" smtClean="0">
                <a:latin typeface="Proxima Nova" charset="0"/>
              </a:rPr>
              <a:t>	Without </a:t>
            </a:r>
            <a:r>
              <a:rPr lang="en-IN" dirty="0" err="1" smtClean="0">
                <a:latin typeface="Proxima Nova" charset="0"/>
              </a:rPr>
              <a:t>Partitioner</a:t>
            </a:r>
            <a:r>
              <a:rPr lang="en-IN" dirty="0" smtClean="0">
                <a:latin typeface="Proxima Nova" charset="0"/>
              </a:rPr>
              <a:t>		With </a:t>
            </a:r>
            <a:r>
              <a:rPr lang="en-IN" dirty="0" err="1" smtClean="0">
                <a:latin typeface="Proxima Nova" charset="0"/>
              </a:rPr>
              <a:t>Partitioner</a:t>
            </a:r>
            <a:endParaRPr lang="en-IN" dirty="0" smtClean="0">
              <a:latin typeface="Proxima Nova" charset="0"/>
            </a:endParaRPr>
          </a:p>
          <a:p>
            <a:r>
              <a:rPr lang="en-IN" dirty="0">
                <a:latin typeface="Proxima Nova" charset="0"/>
              </a:rPr>
              <a:t>	</a:t>
            </a:r>
            <a:r>
              <a:rPr lang="en-IN" dirty="0" smtClean="0">
                <a:latin typeface="Proxima Nova" charset="0"/>
              </a:rPr>
              <a:t>Partition0</a:t>
            </a:r>
            <a:r>
              <a:rPr lang="en-IN" dirty="0">
                <a:latin typeface="Proxima Nova" charset="0"/>
              </a:rPr>
              <a:t> </a:t>
            </a:r>
            <a:r>
              <a:rPr lang="en-IN" dirty="0" smtClean="0">
                <a:latin typeface="Proxima Nova" charset="0"/>
              </a:rPr>
              <a:t>-</a:t>
            </a:r>
            <a:r>
              <a:rPr lang="en-IN" dirty="0">
                <a:latin typeface="Proxima Nova" charset="0"/>
              </a:rPr>
              <a:t> 10 </a:t>
            </a:r>
            <a:r>
              <a:rPr lang="en-IN" dirty="0" smtClean="0">
                <a:latin typeface="Proxima Nova" charset="0"/>
              </a:rPr>
              <a:t>GB		Partition0 – 8GB</a:t>
            </a:r>
            <a:endParaRPr lang="en-IN" dirty="0">
              <a:latin typeface="Proxima Nova" charset="0"/>
            </a:endParaRPr>
          </a:p>
          <a:p>
            <a:r>
              <a:rPr lang="en-IN" dirty="0" smtClean="0">
                <a:latin typeface="Proxima Nova" charset="0"/>
              </a:rPr>
              <a:t>	Partition1</a:t>
            </a:r>
            <a:r>
              <a:rPr lang="en-IN" dirty="0">
                <a:latin typeface="Proxima Nova" charset="0"/>
              </a:rPr>
              <a:t> </a:t>
            </a:r>
            <a:r>
              <a:rPr lang="en-IN" dirty="0" smtClean="0">
                <a:latin typeface="Proxima Nova" charset="0"/>
              </a:rPr>
              <a:t>-</a:t>
            </a:r>
            <a:r>
              <a:rPr lang="en-IN" dirty="0">
                <a:latin typeface="Proxima Nova" charset="0"/>
              </a:rPr>
              <a:t> 8 </a:t>
            </a:r>
            <a:r>
              <a:rPr lang="en-IN" dirty="0" smtClean="0">
                <a:latin typeface="Proxima Nova" charset="0"/>
              </a:rPr>
              <a:t>GB		Partition1 – 8 GB</a:t>
            </a:r>
            <a:endParaRPr lang="en-IN" dirty="0">
              <a:latin typeface="Proxima Nova" charset="0"/>
            </a:endParaRPr>
          </a:p>
          <a:p>
            <a:r>
              <a:rPr lang="en-IN" dirty="0" smtClean="0">
                <a:latin typeface="Proxima Nova" charset="0"/>
              </a:rPr>
              <a:t>	Partition2</a:t>
            </a:r>
            <a:r>
              <a:rPr lang="en-IN" dirty="0">
                <a:latin typeface="Proxima Nova" charset="0"/>
              </a:rPr>
              <a:t> </a:t>
            </a:r>
            <a:r>
              <a:rPr lang="en-IN" dirty="0" smtClean="0">
                <a:latin typeface="Proxima Nova" charset="0"/>
              </a:rPr>
              <a:t>- 6 GB		Partition2 – 8 GB		</a:t>
            </a:r>
            <a:endParaRPr lang="en-IN" dirty="0">
              <a:latin typeface="Proxima Nova" charset="0"/>
            </a:endParaRPr>
          </a:p>
          <a:p>
            <a:r>
              <a:rPr lang="en-IN" dirty="0" smtClean="0">
                <a:latin typeface="Proxima Nova" charset="0"/>
              </a:rPr>
              <a:t>	Partition3</a:t>
            </a:r>
            <a:r>
              <a:rPr lang="en-IN" dirty="0">
                <a:latin typeface="Proxima Nova" charset="0"/>
              </a:rPr>
              <a:t> </a:t>
            </a:r>
            <a:r>
              <a:rPr lang="en-IN" dirty="0" smtClean="0">
                <a:latin typeface="Proxima Nova" charset="0"/>
              </a:rPr>
              <a:t>- </a:t>
            </a:r>
            <a:r>
              <a:rPr lang="en-IN" dirty="0">
                <a:latin typeface="Proxima Nova" charset="0"/>
              </a:rPr>
              <a:t> 9 </a:t>
            </a:r>
            <a:r>
              <a:rPr lang="en-IN" dirty="0" smtClean="0">
                <a:latin typeface="Proxima Nova" charset="0"/>
              </a:rPr>
              <a:t>GB		Partition3 – 8 GB</a:t>
            </a:r>
            <a:endParaRPr lang="en-IN" dirty="0">
              <a:latin typeface="Proxima Nova" charset="0"/>
            </a:endParaRPr>
          </a:p>
          <a:p>
            <a:r>
              <a:rPr lang="en-IN" dirty="0" smtClean="0">
                <a:latin typeface="Proxima Nova" charset="0"/>
              </a:rPr>
              <a:t>	Partition4</a:t>
            </a:r>
            <a:r>
              <a:rPr lang="en-IN" dirty="0">
                <a:latin typeface="Proxima Nova" charset="0"/>
              </a:rPr>
              <a:t> </a:t>
            </a:r>
            <a:r>
              <a:rPr lang="en-IN" dirty="0" smtClean="0">
                <a:latin typeface="Proxima Nova" charset="0"/>
              </a:rPr>
              <a:t>- </a:t>
            </a:r>
            <a:r>
              <a:rPr lang="en-IN" dirty="0">
                <a:latin typeface="Proxima Nova" charset="0"/>
              </a:rPr>
              <a:t> 11 </a:t>
            </a:r>
            <a:r>
              <a:rPr lang="en-IN" dirty="0" smtClean="0">
                <a:latin typeface="Proxima Nova" charset="0"/>
              </a:rPr>
              <a:t>GB		Partition4 – 8 GB</a:t>
            </a:r>
          </a:p>
          <a:p>
            <a:endParaRPr lang="en-IN" dirty="0" smtClean="0">
              <a:latin typeface="Proxima Nova" charset="0"/>
            </a:endParaRPr>
          </a:p>
          <a:p>
            <a:pPr marL="285750" indent="-285750">
              <a:buFont typeface="Wingdings" pitchFamily="2" charset="2"/>
              <a:buChar char="q"/>
            </a:pPr>
            <a:r>
              <a:rPr lang="en-IN" dirty="0" smtClean="0">
                <a:latin typeface="Proxima Nova" charset="0"/>
              </a:rPr>
              <a:t>Ensuring the fair share of the data to the partitions</a:t>
            </a:r>
            <a:endParaRPr lang="en-IN" dirty="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19694567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IN" sz="2000" b="1" i="0" u="none" strike="noStrike" cap="none" dirty="0" smtClean="0">
                <a:solidFill>
                  <a:schemeClr val="lt1"/>
                </a:solidFill>
                <a:latin typeface="Questrial"/>
                <a:ea typeface="Questrial"/>
                <a:cs typeface="Questrial"/>
                <a:sym typeface="Questrial"/>
              </a:rPr>
              <a:t>Advanced Kafka Producers and Consumers</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Default Partition – Round Robin</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738664"/>
          </a:xfrm>
          <a:prstGeom prst="rect">
            <a:avLst/>
          </a:prstGeom>
          <a:noFill/>
        </p:spPr>
        <p:txBody>
          <a:bodyPr wrap="square" rtlCol="0">
            <a:spAutoFit/>
          </a:bodyPr>
          <a:lstStyle/>
          <a:p>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
        <p:nvSpPr>
          <p:cNvPr id="5" name="TextBox 4"/>
          <p:cNvSpPr txBox="1"/>
          <p:nvPr/>
        </p:nvSpPr>
        <p:spPr>
          <a:xfrm>
            <a:off x="304800" y="1123950"/>
            <a:ext cx="8610600" cy="3600986"/>
          </a:xfrm>
          <a:prstGeom prst="rect">
            <a:avLst/>
          </a:prstGeom>
          <a:noFill/>
        </p:spPr>
        <p:txBody>
          <a:bodyPr wrap="square" rtlCol="0">
            <a:spAutoFit/>
          </a:bodyPr>
          <a:lstStyle/>
          <a:p>
            <a:endParaRPr lang="en-IN" sz="1200" dirty="0" smtClean="0">
              <a:latin typeface="Proxima Nova" charset="0"/>
            </a:endParaRPr>
          </a:p>
          <a:p>
            <a:pPr marL="285750" indent="-285750">
              <a:buFont typeface="Wingdings" pitchFamily="2" charset="2"/>
              <a:buChar char="q"/>
            </a:pPr>
            <a:r>
              <a:rPr lang="en-IN" sz="1200" dirty="0" smtClean="0">
                <a:latin typeface="Proxima Nova" charset="0"/>
              </a:rPr>
              <a:t>Round Robin is the default partition strategy for producer.</a:t>
            </a:r>
          </a:p>
          <a:p>
            <a:pPr marL="285750" indent="-285750">
              <a:buFont typeface="Wingdings" pitchFamily="2" charset="2"/>
              <a:buChar char="q"/>
            </a:pPr>
            <a:endParaRPr lang="en-IN" sz="1200" dirty="0">
              <a:latin typeface="Proxima Nova" charset="0"/>
            </a:endParaRPr>
          </a:p>
          <a:p>
            <a:r>
              <a:rPr lang="en-IN" sz="1200" b="1" dirty="0" smtClean="0">
                <a:latin typeface="Proxima Nova" charset="0"/>
              </a:rPr>
              <a:t>Code Snippet</a:t>
            </a:r>
          </a:p>
          <a:p>
            <a:endParaRPr lang="en-IN" sz="1200" b="1" dirty="0">
              <a:latin typeface="Proxima Nova" charset="0"/>
            </a:endParaRPr>
          </a:p>
          <a:p>
            <a:r>
              <a:rPr lang="en-IN" sz="1200" dirty="0">
                <a:latin typeface="Proxima Nova" charset="0"/>
              </a:rPr>
              <a:t>class </a:t>
            </a:r>
            <a:r>
              <a:rPr lang="en-IN" sz="1200" dirty="0" err="1">
                <a:latin typeface="Proxima Nova" charset="0"/>
              </a:rPr>
              <a:t>RRPartitioner</a:t>
            </a:r>
            <a:r>
              <a:rPr lang="en-IN" sz="1200" dirty="0" smtClean="0">
                <a:latin typeface="Proxima Nova" charset="0"/>
              </a:rPr>
              <a:t>():</a:t>
            </a:r>
          </a:p>
          <a:p>
            <a:r>
              <a:rPr lang="en-IN" sz="1200" dirty="0">
                <a:latin typeface="Proxima Nova" charset="0"/>
              </a:rPr>
              <a:t>	</a:t>
            </a:r>
            <a:r>
              <a:rPr lang="en-IN" sz="1200" dirty="0" err="1" smtClean="0">
                <a:latin typeface="Proxima Nova" charset="0"/>
              </a:rPr>
              <a:t>def</a:t>
            </a:r>
            <a:r>
              <a:rPr lang="en-IN" sz="1200" dirty="0" smtClean="0">
                <a:latin typeface="Proxima Nova" charset="0"/>
              </a:rPr>
              <a:t> </a:t>
            </a:r>
            <a:r>
              <a:rPr lang="en-IN" sz="1200" dirty="0">
                <a:latin typeface="Proxima Nova" charset="0"/>
              </a:rPr>
              <a:t>__</a:t>
            </a:r>
            <a:r>
              <a:rPr lang="en-IN" sz="1200" dirty="0" err="1">
                <a:latin typeface="Proxima Nova" charset="0"/>
              </a:rPr>
              <a:t>init</a:t>
            </a:r>
            <a:r>
              <a:rPr lang="en-IN" sz="1200" dirty="0">
                <a:latin typeface="Proxima Nova" charset="0"/>
              </a:rPr>
              <a:t>__(): </a:t>
            </a:r>
            <a:endParaRPr lang="en-IN" sz="1200" dirty="0" smtClean="0">
              <a:latin typeface="Proxima Nova" charset="0"/>
            </a:endParaRPr>
          </a:p>
          <a:p>
            <a:r>
              <a:rPr lang="en-IN" sz="1200" dirty="0">
                <a:latin typeface="Proxima Nova" charset="0"/>
              </a:rPr>
              <a:t>	</a:t>
            </a:r>
            <a:r>
              <a:rPr lang="en-IN" sz="1200" dirty="0" smtClean="0">
                <a:latin typeface="Proxima Nova" charset="0"/>
              </a:rPr>
              <a:t>	# </a:t>
            </a:r>
            <a:r>
              <a:rPr lang="en-IN" sz="1200" dirty="0">
                <a:latin typeface="Proxima Nova" charset="0"/>
              </a:rPr>
              <a:t>Using topic metadata get total number of partitions </a:t>
            </a:r>
            <a:endParaRPr lang="en-IN" sz="1200" dirty="0" smtClean="0">
              <a:latin typeface="Proxima Nova" charset="0"/>
            </a:endParaRPr>
          </a:p>
          <a:p>
            <a:r>
              <a:rPr lang="en-IN" sz="1200" dirty="0">
                <a:latin typeface="Proxima Nova" charset="0"/>
              </a:rPr>
              <a:t>	</a:t>
            </a:r>
            <a:r>
              <a:rPr lang="en-IN" sz="1200" dirty="0" smtClean="0">
                <a:latin typeface="Proxima Nova" charset="0"/>
              </a:rPr>
              <a:t>	</a:t>
            </a:r>
            <a:r>
              <a:rPr lang="en-IN" sz="1200" dirty="0" err="1" smtClean="0">
                <a:latin typeface="Proxima Nova" charset="0"/>
              </a:rPr>
              <a:t>self.total_partitions</a:t>
            </a:r>
            <a:r>
              <a:rPr lang="en-IN" sz="1200" dirty="0" smtClean="0">
                <a:latin typeface="Proxima Nova" charset="0"/>
              </a:rPr>
              <a:t> </a:t>
            </a:r>
            <a:r>
              <a:rPr lang="en-IN" sz="1200" dirty="0">
                <a:latin typeface="Proxima Nova" charset="0"/>
              </a:rPr>
              <a:t>= client[topic].</a:t>
            </a:r>
            <a:r>
              <a:rPr lang="en-IN" sz="1200" dirty="0" err="1">
                <a:latin typeface="Proxima Nova" charset="0"/>
              </a:rPr>
              <a:t>get_number_partitions</a:t>
            </a:r>
            <a:r>
              <a:rPr lang="en-IN" sz="1200" dirty="0">
                <a:latin typeface="Proxima Nova" charset="0"/>
              </a:rPr>
              <a:t>() </a:t>
            </a:r>
            <a:endParaRPr lang="en-IN" sz="1200" dirty="0" smtClean="0">
              <a:latin typeface="Proxima Nova" charset="0"/>
            </a:endParaRPr>
          </a:p>
          <a:p>
            <a:r>
              <a:rPr lang="en-IN" sz="1200" dirty="0">
                <a:latin typeface="Proxima Nova" charset="0"/>
              </a:rPr>
              <a:t>	</a:t>
            </a:r>
            <a:r>
              <a:rPr lang="en-IN" sz="1200" dirty="0" smtClean="0">
                <a:latin typeface="Proxima Nova" charset="0"/>
              </a:rPr>
              <a:t>	</a:t>
            </a:r>
            <a:r>
              <a:rPr lang="en-IN" sz="1200" dirty="0" err="1" smtClean="0">
                <a:latin typeface="Proxima Nova" charset="0"/>
              </a:rPr>
              <a:t>self.part_offset</a:t>
            </a:r>
            <a:r>
              <a:rPr lang="en-IN" sz="1200" dirty="0" smtClean="0">
                <a:latin typeface="Proxima Nova" charset="0"/>
              </a:rPr>
              <a:t> </a:t>
            </a:r>
            <a:r>
              <a:rPr lang="en-IN" sz="1200" dirty="0">
                <a:latin typeface="Proxima Nova" charset="0"/>
              </a:rPr>
              <a:t>= 0 </a:t>
            </a:r>
            <a:endParaRPr lang="en-IN" sz="1200" dirty="0" smtClean="0">
              <a:latin typeface="Proxima Nova" charset="0"/>
            </a:endParaRPr>
          </a:p>
          <a:p>
            <a:endParaRPr lang="en-IN" sz="1200" dirty="0">
              <a:latin typeface="Proxima Nova" charset="0"/>
            </a:endParaRPr>
          </a:p>
          <a:p>
            <a:r>
              <a:rPr lang="en-IN" sz="1200" dirty="0" smtClean="0">
                <a:latin typeface="Proxima Nova" charset="0"/>
              </a:rPr>
              <a:t>	</a:t>
            </a:r>
            <a:r>
              <a:rPr lang="en-IN" sz="1200" dirty="0" err="1" smtClean="0">
                <a:latin typeface="Proxima Nova" charset="0"/>
              </a:rPr>
              <a:t>def</a:t>
            </a:r>
            <a:r>
              <a:rPr lang="en-IN" sz="1200" dirty="0" smtClean="0">
                <a:latin typeface="Proxima Nova" charset="0"/>
              </a:rPr>
              <a:t> </a:t>
            </a:r>
            <a:r>
              <a:rPr lang="en-IN" sz="1200" dirty="0" err="1">
                <a:latin typeface="Proxima Nova" charset="0"/>
              </a:rPr>
              <a:t>partitioner</a:t>
            </a:r>
            <a:r>
              <a:rPr lang="en-IN" sz="1200" dirty="0">
                <a:latin typeface="Proxima Nova" charset="0"/>
              </a:rPr>
              <a:t>(self, key, </a:t>
            </a:r>
            <a:r>
              <a:rPr lang="en-IN" sz="1200" dirty="0" err="1">
                <a:latin typeface="Proxima Nova" charset="0"/>
              </a:rPr>
              <a:t>msg</a:t>
            </a:r>
            <a:r>
              <a:rPr lang="en-IN" sz="1200" dirty="0">
                <a:latin typeface="Proxima Nova" charset="0"/>
              </a:rPr>
              <a:t>): </a:t>
            </a:r>
            <a:endParaRPr lang="en-IN" sz="1200" dirty="0" smtClean="0">
              <a:latin typeface="Proxima Nova" charset="0"/>
            </a:endParaRPr>
          </a:p>
          <a:p>
            <a:r>
              <a:rPr lang="en-IN" sz="1200" dirty="0">
                <a:latin typeface="Proxima Nova" charset="0"/>
              </a:rPr>
              <a:t>	</a:t>
            </a:r>
            <a:r>
              <a:rPr lang="en-IN" sz="1200" dirty="0" smtClean="0">
                <a:latin typeface="Proxima Nova" charset="0"/>
              </a:rPr>
              <a:t>	if </a:t>
            </a:r>
            <a:r>
              <a:rPr lang="en-IN" sz="1200" dirty="0" err="1">
                <a:latin typeface="Proxima Nova" charset="0"/>
              </a:rPr>
              <a:t>self.part_offset</a:t>
            </a:r>
            <a:r>
              <a:rPr lang="en-IN" sz="1200" dirty="0">
                <a:latin typeface="Proxima Nova" charset="0"/>
              </a:rPr>
              <a:t> &gt; </a:t>
            </a:r>
            <a:r>
              <a:rPr lang="en-IN" sz="1200" dirty="0" err="1">
                <a:latin typeface="Proxima Nova" charset="0"/>
              </a:rPr>
              <a:t>self.total_partitions</a:t>
            </a:r>
            <a:r>
              <a:rPr lang="en-IN" sz="1200" dirty="0">
                <a:latin typeface="Proxima Nova" charset="0"/>
              </a:rPr>
              <a:t>: </a:t>
            </a:r>
            <a:endParaRPr lang="en-IN" sz="1200" dirty="0" smtClean="0">
              <a:latin typeface="Proxima Nova" charset="0"/>
            </a:endParaRPr>
          </a:p>
          <a:p>
            <a:r>
              <a:rPr lang="en-IN" sz="1200" dirty="0">
                <a:latin typeface="Proxima Nova" charset="0"/>
              </a:rPr>
              <a:t>	</a:t>
            </a:r>
            <a:r>
              <a:rPr lang="en-IN" sz="1200" dirty="0" smtClean="0">
                <a:latin typeface="Proxima Nova" charset="0"/>
              </a:rPr>
              <a:t>		</a:t>
            </a:r>
            <a:r>
              <a:rPr lang="en-IN" sz="1200" dirty="0" err="1" smtClean="0">
                <a:latin typeface="Proxima Nova" charset="0"/>
              </a:rPr>
              <a:t>self.part_offset</a:t>
            </a:r>
            <a:r>
              <a:rPr lang="en-IN" sz="1200" dirty="0" smtClean="0">
                <a:latin typeface="Proxima Nova" charset="0"/>
              </a:rPr>
              <a:t> </a:t>
            </a:r>
            <a:r>
              <a:rPr lang="en-IN" sz="1200" dirty="0">
                <a:latin typeface="Proxima Nova" charset="0"/>
              </a:rPr>
              <a:t>= 0 </a:t>
            </a:r>
            <a:endParaRPr lang="en-IN" sz="1200" dirty="0" smtClean="0">
              <a:latin typeface="Proxima Nova" charset="0"/>
            </a:endParaRPr>
          </a:p>
          <a:p>
            <a:r>
              <a:rPr lang="en-IN" sz="1200" dirty="0">
                <a:latin typeface="Proxima Nova" charset="0"/>
              </a:rPr>
              <a:t>	</a:t>
            </a:r>
            <a:r>
              <a:rPr lang="en-IN" sz="1200" dirty="0" smtClean="0">
                <a:latin typeface="Proxima Nova" charset="0"/>
              </a:rPr>
              <a:t>		return </a:t>
            </a:r>
            <a:r>
              <a:rPr lang="en-IN" sz="1200" dirty="0" err="1">
                <a:latin typeface="Proxima Nova" charset="0"/>
              </a:rPr>
              <a:t>self.part_offset</a:t>
            </a:r>
            <a:r>
              <a:rPr lang="en-IN" sz="1200" dirty="0">
                <a:latin typeface="Proxima Nova" charset="0"/>
              </a:rPr>
              <a:t> </a:t>
            </a:r>
            <a:endParaRPr lang="en-IN" sz="1200" dirty="0" smtClean="0">
              <a:latin typeface="Proxima Nova" charset="0"/>
            </a:endParaRPr>
          </a:p>
          <a:p>
            <a:r>
              <a:rPr lang="en-IN" sz="1200" dirty="0">
                <a:latin typeface="Proxima Nova" charset="0"/>
              </a:rPr>
              <a:t>	</a:t>
            </a:r>
            <a:r>
              <a:rPr lang="en-IN" sz="1200" dirty="0" smtClean="0">
                <a:latin typeface="Proxima Nova" charset="0"/>
              </a:rPr>
              <a:t>	else</a:t>
            </a:r>
            <a:r>
              <a:rPr lang="en-IN" sz="1200" dirty="0">
                <a:latin typeface="Proxima Nova" charset="0"/>
              </a:rPr>
              <a:t>: </a:t>
            </a:r>
            <a:endParaRPr lang="en-IN" sz="1200" dirty="0" smtClean="0">
              <a:latin typeface="Proxima Nova" charset="0"/>
            </a:endParaRPr>
          </a:p>
          <a:p>
            <a:r>
              <a:rPr lang="en-IN" sz="1200" dirty="0">
                <a:latin typeface="Proxima Nova" charset="0"/>
              </a:rPr>
              <a:t>	</a:t>
            </a:r>
            <a:r>
              <a:rPr lang="en-IN" sz="1200" dirty="0" smtClean="0">
                <a:latin typeface="Proxima Nova" charset="0"/>
              </a:rPr>
              <a:t>		</a:t>
            </a:r>
            <a:r>
              <a:rPr lang="en-IN" sz="1200" dirty="0" err="1" smtClean="0">
                <a:latin typeface="Proxima Nova" charset="0"/>
              </a:rPr>
              <a:t>self.part_offset</a:t>
            </a:r>
            <a:r>
              <a:rPr lang="en-IN" sz="1200" dirty="0" smtClean="0">
                <a:latin typeface="Proxima Nova" charset="0"/>
              </a:rPr>
              <a:t> </a:t>
            </a:r>
            <a:r>
              <a:rPr lang="en-IN" sz="1200" dirty="0">
                <a:latin typeface="Proxima Nova" charset="0"/>
              </a:rPr>
              <a:t>+= 1 </a:t>
            </a:r>
            <a:endParaRPr lang="en-IN" sz="1200" dirty="0" smtClean="0">
              <a:latin typeface="Proxima Nova" charset="0"/>
            </a:endParaRPr>
          </a:p>
          <a:p>
            <a:r>
              <a:rPr lang="en-IN" sz="1200" dirty="0">
                <a:latin typeface="Proxima Nova" charset="0"/>
              </a:rPr>
              <a:t>	</a:t>
            </a:r>
            <a:r>
              <a:rPr lang="en-IN" sz="1200" dirty="0" smtClean="0">
                <a:latin typeface="Proxima Nova" charset="0"/>
              </a:rPr>
              <a:t>		return </a:t>
            </a:r>
            <a:r>
              <a:rPr lang="en-IN" sz="1200" dirty="0" err="1">
                <a:latin typeface="Proxima Nova" charset="0"/>
              </a:rPr>
              <a:t>self.part_offset</a:t>
            </a:r>
            <a:endParaRPr lang="en-IN" sz="1200" b="1" dirty="0">
              <a:latin typeface="Proxima Nova" charset="0"/>
            </a:endParaRPr>
          </a:p>
          <a:p>
            <a:pPr marL="285750" indent="-285750">
              <a:buFont typeface="Wingdings" pitchFamily="2" charset="2"/>
              <a:buChar char="q"/>
            </a:pPr>
            <a:endParaRPr lang="en-IN" sz="1200" dirty="0">
              <a:latin typeface="Proxima Nova" charset="0"/>
            </a:endParaRPr>
          </a:p>
        </p:txBody>
      </p:sp>
    </p:spTree>
    <p:extLst>
      <p:ext uri="{BB962C8B-B14F-4D97-AF65-F5344CB8AC3E}">
        <p14:creationId xmlns:p14="http://schemas.microsoft.com/office/powerpoint/2010/main" val="195497364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0254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a:t>
            </a: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spTree>
    <p:extLst>
      <p:ext uri="{BB962C8B-B14F-4D97-AF65-F5344CB8AC3E}">
        <p14:creationId xmlns:p14="http://schemas.microsoft.com/office/powerpoint/2010/main" val="422066105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Custom Partitioning 	</a:t>
            </a:r>
            <a:endParaRPr lang="en" sz="1600" b="1" dirty="0">
              <a:solidFill>
                <a:schemeClr val="dk1"/>
              </a:solidFill>
              <a:latin typeface="Proxima Nova"/>
              <a:sym typeface="Proxima Nova"/>
            </a:endParaRPr>
          </a:p>
        </p:txBody>
      </p:sp>
      <p:pic>
        <p:nvPicPr>
          <p:cNvPr id="163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971" y="1123950"/>
            <a:ext cx="5129829" cy="374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57164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Custom Partitioning 	</a:t>
            </a:r>
            <a:endParaRPr lang="en" sz="1600" b="1" dirty="0">
              <a:solidFill>
                <a:schemeClr val="dk1"/>
              </a:solidFill>
              <a:latin typeface="Proxima Nova"/>
              <a:sym typeface="Proxima Nova"/>
            </a:endParaRPr>
          </a:p>
        </p:txBody>
      </p:sp>
      <p:sp>
        <p:nvSpPr>
          <p:cNvPr id="2" name="TextBox 1"/>
          <p:cNvSpPr txBox="1"/>
          <p:nvPr/>
        </p:nvSpPr>
        <p:spPr>
          <a:xfrm>
            <a:off x="304800" y="1123950"/>
            <a:ext cx="8610600" cy="4031873"/>
          </a:xfrm>
          <a:prstGeom prst="rect">
            <a:avLst/>
          </a:prstGeom>
          <a:noFill/>
        </p:spPr>
        <p:txBody>
          <a:bodyPr wrap="square" rtlCol="0">
            <a:spAutoFit/>
          </a:bodyPr>
          <a:lstStyle/>
          <a:p>
            <a:pPr marL="285750" indent="-285750">
              <a:buFont typeface="Wingdings" pitchFamily="2" charset="2"/>
              <a:buChar char="q"/>
            </a:pPr>
            <a:r>
              <a:rPr lang="en-IN" dirty="0"/>
              <a:t>By default, Apache Kafka producer will distribute the messages to different partitions by round-robin fashion</a:t>
            </a:r>
            <a:r>
              <a:rPr lang="en-IN" dirty="0" smtClean="0"/>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Writing a custom partition will split the data to the partition based upon the partition logic</a:t>
            </a:r>
          </a:p>
          <a:p>
            <a:pPr marL="285750" indent="-285750">
              <a:buFont typeface="Wingdings" pitchFamily="2" charset="2"/>
              <a:buChar char="q"/>
            </a:pPr>
            <a:endParaRPr lang="en-IN" dirty="0">
              <a:latin typeface="Proxima Nova" charset="0"/>
            </a:endParaRPr>
          </a:p>
          <a:p>
            <a:r>
              <a:rPr lang="en-IN" b="1" dirty="0" smtClean="0">
                <a:latin typeface="Proxima Nova" charset="0"/>
              </a:rPr>
              <a:t>Code snippet </a:t>
            </a:r>
          </a:p>
          <a:p>
            <a:pPr fontAlgn="base"/>
            <a:r>
              <a:rPr lang="en-IN" b="1" dirty="0">
                <a:latin typeface="Proxima Nova" charset="0"/>
              </a:rPr>
              <a:t>	</a:t>
            </a:r>
            <a:r>
              <a:rPr lang="en-IN" dirty="0"/>
              <a:t> </a:t>
            </a:r>
            <a:r>
              <a:rPr lang="en-IN" sz="1200" dirty="0"/>
              <a:t>public </a:t>
            </a:r>
            <a:r>
              <a:rPr lang="en-IN" sz="1200" dirty="0" err="1"/>
              <a:t>int</a:t>
            </a:r>
            <a:r>
              <a:rPr lang="en-IN" sz="1200" dirty="0"/>
              <a:t> partition(String topic, Object key, byte[] </a:t>
            </a:r>
            <a:r>
              <a:rPr lang="en-IN" sz="1200" dirty="0" err="1"/>
              <a:t>keyBytes</a:t>
            </a:r>
            <a:r>
              <a:rPr lang="en-IN" sz="1200" dirty="0"/>
              <a:t>, Object value, byte[] </a:t>
            </a:r>
            <a:r>
              <a:rPr lang="en-IN" sz="1200" dirty="0" err="1"/>
              <a:t>valueBytes</a:t>
            </a:r>
            <a:r>
              <a:rPr lang="en-IN" sz="1200" dirty="0"/>
              <a:t>,</a:t>
            </a:r>
          </a:p>
          <a:p>
            <a:pPr fontAlgn="base"/>
            <a:r>
              <a:rPr lang="en-IN" sz="1200" dirty="0"/>
              <a:t>     </a:t>
            </a:r>
            <a:r>
              <a:rPr lang="en-IN" sz="1200" dirty="0" smtClean="0"/>
              <a:t>		</a:t>
            </a:r>
            <a:r>
              <a:rPr lang="en-IN" sz="1200" dirty="0"/>
              <a:t> Cluster cluster) {</a:t>
            </a:r>
          </a:p>
          <a:p>
            <a:pPr fontAlgn="base"/>
            <a:r>
              <a:rPr lang="en-IN" sz="1200" dirty="0"/>
              <a:t> </a:t>
            </a:r>
          </a:p>
          <a:p>
            <a:pPr fontAlgn="base"/>
            <a:r>
              <a:rPr lang="en-IN" sz="1200" dirty="0"/>
              <a:t>    </a:t>
            </a:r>
            <a:r>
              <a:rPr lang="en-IN" sz="1200" dirty="0" smtClean="0"/>
              <a:t>		</a:t>
            </a:r>
            <a:r>
              <a:rPr lang="en-IN" sz="1200" dirty="0" err="1" smtClean="0"/>
              <a:t>int</a:t>
            </a:r>
            <a:r>
              <a:rPr lang="en-IN" sz="1200" dirty="0" smtClean="0"/>
              <a:t> </a:t>
            </a:r>
            <a:r>
              <a:rPr lang="en-IN" sz="1200" dirty="0"/>
              <a:t>partition = 0;</a:t>
            </a:r>
          </a:p>
          <a:p>
            <a:pPr fontAlgn="base"/>
            <a:r>
              <a:rPr lang="en-IN" sz="1200" dirty="0"/>
              <a:t>    </a:t>
            </a:r>
            <a:r>
              <a:rPr lang="en-IN" sz="1200" dirty="0" smtClean="0"/>
              <a:t>		String </a:t>
            </a:r>
            <a:r>
              <a:rPr lang="en-IN" sz="1200" dirty="0" err="1"/>
              <a:t>userName</a:t>
            </a:r>
            <a:r>
              <a:rPr lang="en-IN" sz="1200" dirty="0"/>
              <a:t> = (String) key;</a:t>
            </a:r>
          </a:p>
          <a:p>
            <a:pPr fontAlgn="base"/>
            <a:r>
              <a:rPr lang="en-IN" sz="1200" dirty="0"/>
              <a:t>    </a:t>
            </a:r>
            <a:r>
              <a:rPr lang="en-IN" sz="1200" dirty="0" smtClean="0"/>
              <a:t>		// </a:t>
            </a:r>
            <a:r>
              <a:rPr lang="en-IN" sz="1200" dirty="0"/>
              <a:t>Find the id of current user based on the username</a:t>
            </a:r>
          </a:p>
          <a:p>
            <a:pPr fontAlgn="base"/>
            <a:r>
              <a:rPr lang="en-IN" sz="1200" dirty="0"/>
              <a:t>    </a:t>
            </a:r>
            <a:r>
              <a:rPr lang="en-IN" sz="1200" dirty="0" smtClean="0"/>
              <a:t>		Integer </a:t>
            </a:r>
            <a:r>
              <a:rPr lang="en-IN" sz="1200" dirty="0" err="1"/>
              <a:t>userId</a:t>
            </a:r>
            <a:r>
              <a:rPr lang="en-IN" sz="1200" dirty="0"/>
              <a:t> = </a:t>
            </a:r>
            <a:r>
              <a:rPr lang="en-IN" sz="1200" dirty="0" err="1"/>
              <a:t>userService.findUserId</a:t>
            </a:r>
            <a:r>
              <a:rPr lang="en-IN" sz="1200" dirty="0"/>
              <a:t>(</a:t>
            </a:r>
            <a:r>
              <a:rPr lang="en-IN" sz="1200" dirty="0" err="1"/>
              <a:t>userName</a:t>
            </a:r>
            <a:r>
              <a:rPr lang="en-IN" sz="1200" dirty="0"/>
              <a:t>);</a:t>
            </a:r>
          </a:p>
          <a:p>
            <a:pPr fontAlgn="base"/>
            <a:r>
              <a:rPr lang="en-IN" sz="1200" dirty="0"/>
              <a:t>   </a:t>
            </a:r>
            <a:r>
              <a:rPr lang="en-IN" sz="1200" dirty="0" smtClean="0"/>
              <a:t>		// </a:t>
            </a:r>
            <a:r>
              <a:rPr lang="en-IN" sz="1200" dirty="0"/>
              <a:t>If the </a:t>
            </a:r>
            <a:r>
              <a:rPr lang="en-IN" sz="1200" dirty="0" err="1"/>
              <a:t>userId</a:t>
            </a:r>
            <a:r>
              <a:rPr lang="en-IN" sz="1200" dirty="0"/>
              <a:t> not found, default partition is 0</a:t>
            </a:r>
          </a:p>
          <a:p>
            <a:pPr fontAlgn="base"/>
            <a:r>
              <a:rPr lang="en-IN" sz="1200" dirty="0"/>
              <a:t>   </a:t>
            </a:r>
            <a:r>
              <a:rPr lang="en-IN" sz="1200" dirty="0" smtClean="0"/>
              <a:t>		if </a:t>
            </a:r>
            <a:r>
              <a:rPr lang="en-IN" sz="1200" dirty="0"/>
              <a:t>(</a:t>
            </a:r>
            <a:r>
              <a:rPr lang="en-IN" sz="1200" dirty="0" err="1"/>
              <a:t>userId</a:t>
            </a:r>
            <a:r>
              <a:rPr lang="en-IN" sz="1200" dirty="0"/>
              <a:t> != null) {</a:t>
            </a:r>
          </a:p>
          <a:p>
            <a:pPr fontAlgn="base"/>
            <a:r>
              <a:rPr lang="en-IN" sz="1200" dirty="0"/>
              <a:t>      </a:t>
            </a:r>
            <a:r>
              <a:rPr lang="en-IN" sz="1200" dirty="0" smtClean="0"/>
              <a:t>		partition </a:t>
            </a:r>
            <a:r>
              <a:rPr lang="en-IN" sz="1200" dirty="0"/>
              <a:t>= </a:t>
            </a:r>
            <a:r>
              <a:rPr lang="en-IN" sz="1200" dirty="0" err="1"/>
              <a:t>userId</a:t>
            </a:r>
            <a:r>
              <a:rPr lang="en-IN" sz="1200" dirty="0"/>
              <a:t>;</a:t>
            </a:r>
          </a:p>
          <a:p>
            <a:pPr fontAlgn="base"/>
            <a:r>
              <a:rPr lang="en-IN" sz="1200" dirty="0"/>
              <a:t> </a:t>
            </a:r>
            <a:r>
              <a:rPr lang="en-IN" sz="1200" dirty="0" smtClean="0"/>
              <a:t>		}</a:t>
            </a:r>
            <a:endParaRPr lang="en-IN" sz="1200" dirty="0"/>
          </a:p>
          <a:p>
            <a:pPr fontAlgn="base"/>
            <a:r>
              <a:rPr lang="en-IN" sz="1200" dirty="0"/>
              <a:t>	</a:t>
            </a:r>
            <a:r>
              <a:rPr lang="en-IN" sz="1200" dirty="0" smtClean="0"/>
              <a:t>return </a:t>
            </a:r>
            <a:r>
              <a:rPr lang="en-IN" sz="1200" dirty="0"/>
              <a:t>partition</a:t>
            </a:r>
            <a:r>
              <a:rPr lang="en-IN" sz="1200" dirty="0" smtClean="0"/>
              <a:t>;</a:t>
            </a:r>
          </a:p>
          <a:p>
            <a:pPr fontAlgn="base"/>
            <a:r>
              <a:rPr lang="en-IN" sz="1200" dirty="0"/>
              <a:t>}</a:t>
            </a:r>
          </a:p>
          <a:p>
            <a:endParaRPr lang="en-IN" b="1" dirty="0" smtClean="0">
              <a:latin typeface="Proxima Nova" charset="0"/>
            </a:endParaRPr>
          </a:p>
        </p:txBody>
      </p:sp>
    </p:spTree>
    <p:extLst>
      <p:ext uri="{BB962C8B-B14F-4D97-AF65-F5344CB8AC3E}">
        <p14:creationId xmlns:p14="http://schemas.microsoft.com/office/powerpoint/2010/main" val="174801075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Advancecd Producer Exercise  	</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1169551"/>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Exercise on Message Batching and Compression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Exercise – Round Robin Partition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Exercise Custom Partition</a:t>
            </a:r>
            <a:endParaRPr lang="en-IN" dirty="0">
              <a:latin typeface="Proxima Nova" charset="0"/>
            </a:endParaRPr>
          </a:p>
        </p:txBody>
      </p:sp>
    </p:spTree>
    <p:extLst>
      <p:ext uri="{BB962C8B-B14F-4D97-AF65-F5344CB8AC3E}">
        <p14:creationId xmlns:p14="http://schemas.microsoft.com/office/powerpoint/2010/main" val="20232489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0254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b="1" dirty="0" smtClean="0">
                <a:solidFill>
                  <a:schemeClr val="dk1"/>
                </a:solidFill>
                <a:latin typeface="Proxima Nova" charset="0"/>
                <a:sym typeface="Proxima Nova"/>
              </a:rPr>
              <a:t>Consumer Poll </a:t>
            </a: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 </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54442" y="3137401"/>
            <a:ext cx="279300" cy="258900"/>
          </a:xfrm>
          <a:prstGeom prst="rect">
            <a:avLst/>
          </a:prstGeom>
          <a:noFill/>
          <a:ln>
            <a:noFill/>
          </a:ln>
        </p:spPr>
      </p:pic>
    </p:spTree>
    <p:extLst>
      <p:ext uri="{BB962C8B-B14F-4D97-AF65-F5344CB8AC3E}">
        <p14:creationId xmlns:p14="http://schemas.microsoft.com/office/powerpoint/2010/main" val="407904403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Consumer Poll</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Poll the </a:t>
            </a:r>
            <a:r>
              <a:rPr lang="en-IN" dirty="0" err="1">
                <a:latin typeface="Proxima Nova" charset="0"/>
              </a:rPr>
              <a:t>kafka</a:t>
            </a:r>
            <a:r>
              <a:rPr lang="en-IN" dirty="0">
                <a:latin typeface="Proxima Nova" charset="0"/>
              </a:rPr>
              <a:t> broker to obtain new </a:t>
            </a:r>
            <a:r>
              <a:rPr lang="en-IN" dirty="0" smtClean="0">
                <a:latin typeface="Proxima Nova" charset="0"/>
              </a:rPr>
              <a:t>messages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Once the record is polled, Consumer protocol process </a:t>
            </a:r>
            <a:r>
              <a:rPr lang="en-IN" dirty="0">
                <a:latin typeface="Proxima Nova" charset="0"/>
              </a:rPr>
              <a:t>the messages </a:t>
            </a:r>
            <a:r>
              <a:rPr lang="en-IN" dirty="0" smtClean="0">
                <a:latin typeface="Proxima Nova" charset="0"/>
              </a:rPr>
              <a:t>and </a:t>
            </a:r>
            <a:r>
              <a:rPr lang="en-IN" dirty="0">
                <a:latin typeface="Proxima Nova" charset="0"/>
              </a:rPr>
              <a:t>Commit the update consumer position back to the </a:t>
            </a:r>
            <a:r>
              <a:rPr lang="en-IN" dirty="0" err="1">
                <a:latin typeface="Proxima Nova" charset="0"/>
              </a:rPr>
              <a:t>kafka</a:t>
            </a:r>
            <a:r>
              <a:rPr lang="en-IN" dirty="0">
                <a:latin typeface="Proxima Nova" charset="0"/>
              </a:rPr>
              <a:t> </a:t>
            </a:r>
            <a:r>
              <a:rPr lang="en-IN" dirty="0" smtClean="0">
                <a:latin typeface="Proxima Nova" charset="0"/>
              </a:rPr>
              <a:t>broker.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application running this loop dies, it will start consuming at the last committed consumer position.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Effectively, this guarantees you that you will process each message </a:t>
            </a:r>
            <a:r>
              <a:rPr lang="en-IN" i="1" dirty="0">
                <a:latin typeface="Proxima Nova" charset="0"/>
              </a:rPr>
              <a:t>at least once</a:t>
            </a:r>
            <a:r>
              <a:rPr lang="en-IN" dirty="0">
                <a:latin typeface="Proxima Nova" charset="0"/>
              </a:rPr>
              <a:t>. It can very well happen that the same message is processed multiple </a:t>
            </a:r>
            <a:r>
              <a:rPr lang="en-IN" dirty="0" smtClean="0">
                <a:latin typeface="Proxima Nova" charset="0"/>
              </a:rPr>
              <a:t>times.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Consumer Poll has no Timeout</a:t>
            </a:r>
            <a:endParaRPr lang="en-IN" dirty="0">
              <a:latin typeface="Proxima Nova" charset="0"/>
            </a:endParaRPr>
          </a:p>
        </p:txBody>
      </p:sp>
    </p:spTree>
    <p:extLst>
      <p:ext uri="{BB962C8B-B14F-4D97-AF65-F5344CB8AC3E}">
        <p14:creationId xmlns:p14="http://schemas.microsoft.com/office/powerpoint/2010/main" val="1595694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Consumer Poll</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poll() function actually has a parameter called timeout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It’s important to realize that this timeout only applies to part of what the poll() function does internally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timeout parameter is the number of milliseconds that the network client inside the </a:t>
            </a:r>
            <a:r>
              <a:rPr lang="en-IN" dirty="0" err="1">
                <a:latin typeface="Proxima Nova" charset="0"/>
              </a:rPr>
              <a:t>kafka</a:t>
            </a:r>
            <a:r>
              <a:rPr lang="en-IN" dirty="0">
                <a:latin typeface="Proxima Nova" charset="0"/>
              </a:rPr>
              <a:t> consumer will wait for sufficient data to arrive from the network to fill the buffer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no data is sent to the consumer, the poll() function will take at least this long. If data is available for the consumer, poll() might be shorter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a:t>
            </a:r>
            <a:r>
              <a:rPr lang="en-IN" dirty="0" smtClean="0">
                <a:latin typeface="Proxima Nova" charset="0"/>
              </a:rPr>
              <a:t>efore </a:t>
            </a:r>
            <a:r>
              <a:rPr lang="en-IN" dirty="0">
                <a:latin typeface="Proxima Nova" charset="0"/>
              </a:rPr>
              <a:t>it gets to that part of the poll() function, the consumer will also do a check to ensure that the broker is </a:t>
            </a:r>
            <a:r>
              <a:rPr lang="en-IN" dirty="0" smtClean="0">
                <a:latin typeface="Proxima Nova" charset="0"/>
              </a:rPr>
              <a:t>available.</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That part does not respect the timeout. It will try infinitely long to fetch metadata from the cluster </a:t>
            </a:r>
          </a:p>
        </p:txBody>
      </p:sp>
    </p:spTree>
    <p:extLst>
      <p:ext uri="{BB962C8B-B14F-4D97-AF65-F5344CB8AC3E}">
        <p14:creationId xmlns:p14="http://schemas.microsoft.com/office/powerpoint/2010/main" val="24516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p:nvPr/>
        </p:nvSpPr>
        <p:spPr>
          <a:xfrm>
            <a:off x="71950" y="99575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SzPts val="1600"/>
              <a:buFont typeface="Proxima Nova"/>
              <a:buChar char="❏"/>
            </a:pPr>
            <a:r>
              <a:rPr lang="en" sz="1600" dirty="0">
                <a:latin typeface="Proxima Nova"/>
                <a:ea typeface="Proxima Nova"/>
                <a:cs typeface="Proxima Nova"/>
                <a:sym typeface="Proxima Nova"/>
              </a:rPr>
              <a:t>The</a:t>
            </a:r>
            <a:r>
              <a:rPr lang="en" sz="1400" b="0" i="0" u="none" strike="noStrike" cap="none" dirty="0">
                <a:latin typeface="Proxima Nova"/>
                <a:ea typeface="Proxima Nova"/>
                <a:cs typeface="Proxima Nova"/>
                <a:sym typeface="Proxima Nova"/>
              </a:rPr>
              <a:t> training course </a:t>
            </a:r>
            <a:r>
              <a:rPr lang="en" dirty="0">
                <a:latin typeface="Proxima Nova"/>
                <a:ea typeface="Proxima Nova"/>
                <a:cs typeface="Proxima Nova"/>
                <a:sym typeface="Proxima Nova"/>
              </a:rPr>
              <a:t>is intended for </a:t>
            </a:r>
            <a:r>
              <a:rPr lang="en" dirty="0" smtClean="0">
                <a:latin typeface="Proxima Nova"/>
                <a:ea typeface="Proxima Nova"/>
                <a:cs typeface="Proxima Nova"/>
                <a:sym typeface="Proxima Nova"/>
              </a:rPr>
              <a:t>providing the complete understanding about the Apache Kafka – Development and Admininstration. Also this involves the Kafka tools which supports for Data ingestions</a:t>
            </a:r>
            <a:endParaRPr dirty="0"/>
          </a:p>
          <a:p>
            <a:pPr marL="0" marR="0" lvl="0" indent="0" algn="just" rtl="0">
              <a:lnSpc>
                <a:spcPct val="115000"/>
              </a:lnSpc>
              <a:spcBef>
                <a:spcPts val="0"/>
              </a:spcBef>
              <a:spcAft>
                <a:spcPts val="0"/>
              </a:spcAft>
              <a:buClr>
                <a:srgbClr val="000000"/>
              </a:buClr>
              <a:buFont typeface="Arial"/>
              <a:buNone/>
            </a:pPr>
            <a:endParaRPr sz="1400" b="0" i="0" u="none" strike="noStrike" cap="none" dirty="0">
              <a:solidFill>
                <a:srgbClr val="FF0000"/>
              </a:solidFill>
              <a:latin typeface="Proxima Nova"/>
              <a:ea typeface="Proxima Nova"/>
              <a:cs typeface="Proxima Nova"/>
              <a:sym typeface="Proxima Nova"/>
            </a:endParaRPr>
          </a:p>
        </p:txBody>
      </p:sp>
      <p:sp>
        <p:nvSpPr>
          <p:cNvPr id="309" name="Shape 309"/>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0" name="Shape 31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311" name="Shape 311"/>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General Instructions for Exercises</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Tree>
    <p:extLst>
      <p:ext uri="{BB962C8B-B14F-4D97-AF65-F5344CB8AC3E}">
        <p14:creationId xmlns:p14="http://schemas.microsoft.com/office/powerpoint/2010/main" val="1935376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Consumer Poll</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310854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If </a:t>
            </a:r>
            <a:r>
              <a:rPr lang="en-IN" dirty="0">
                <a:latin typeface="Proxima Nova" charset="0"/>
              </a:rPr>
              <a:t>the processing of messages is expensive (e.g. complex calculations, or long blocking I/O), you may run into a </a:t>
            </a:r>
            <a:r>
              <a:rPr lang="en-IN" dirty="0" err="1">
                <a:latin typeface="Proxima Nova" charset="0"/>
              </a:rPr>
              <a:t>CommitFailedException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reason for this is that the consumer is expected to send a heartbeat to the broker every so often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heartbeat informs the broker that the consumer is still alive. When the heartbeat doesn’t arrive in time, the broker will mark the consumer as dead and kick it from the consumer group</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time is defined by the session.timeout.ms configuration of the broker (default is 30 seconds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Both the poll() and </a:t>
            </a:r>
            <a:r>
              <a:rPr lang="en-IN" dirty="0" err="1">
                <a:latin typeface="Proxima Nova" charset="0"/>
              </a:rPr>
              <a:t>commitSync</a:t>
            </a:r>
            <a:r>
              <a:rPr lang="en-IN" dirty="0">
                <a:latin typeface="Proxima Nova" charset="0"/>
              </a:rPr>
              <a:t>() functions send this heartbeat. However, if the time between the two function calls is 30 seconds, then by the time </a:t>
            </a:r>
            <a:r>
              <a:rPr lang="en-IN" dirty="0" err="1">
                <a:latin typeface="Proxima Nova" charset="0"/>
              </a:rPr>
              <a:t>commitSync</a:t>
            </a:r>
            <a:r>
              <a:rPr lang="en-IN" dirty="0">
                <a:latin typeface="Proxima Nova" charset="0"/>
              </a:rPr>
              <a:t>() is called, the broker will already have marked the consumer as dead. As a result you get a </a:t>
            </a:r>
            <a:r>
              <a:rPr lang="en-IN" dirty="0" err="1">
                <a:latin typeface="Proxima Nova" charset="0"/>
              </a:rPr>
              <a:t>CommitFailedException</a:t>
            </a:r>
            <a:r>
              <a:rPr lang="en-IN" dirty="0">
                <a:latin typeface="Proxima Nova" charset="0"/>
              </a:rPr>
              <a:t>.</a:t>
            </a:r>
          </a:p>
        </p:txBody>
      </p:sp>
    </p:spTree>
    <p:extLst>
      <p:ext uri="{BB962C8B-B14F-4D97-AF65-F5344CB8AC3E}">
        <p14:creationId xmlns:p14="http://schemas.microsoft.com/office/powerpoint/2010/main" val="13540601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31597" y="960894"/>
            <a:ext cx="3875100" cy="2677656"/>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 </a:t>
            </a:r>
          </a:p>
          <a:p>
            <a:pPr marL="457200" indent="-330200">
              <a:lnSpc>
                <a:spcPct val="150000"/>
              </a:lnSpc>
              <a:buClr>
                <a:schemeClr val="dk1"/>
              </a:buClr>
              <a:buSzPts val="1600"/>
              <a:buFont typeface="Proxima Nova"/>
              <a:buChar char="❏"/>
            </a:pPr>
            <a:r>
              <a:rPr lang="en-US" sz="1600" b="1" dirty="0" smtClean="0">
                <a:latin typeface="Proxima Nova" charset="0"/>
              </a:rPr>
              <a:t>At most once message semantics</a:t>
            </a:r>
            <a:endParaRPr lang="en-IN" sz="1600" b="1"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a:p>
            <a:pPr marL="127000">
              <a:lnSpc>
                <a:spcPct val="150000"/>
              </a:lnSpc>
              <a:buClr>
                <a:schemeClr val="dk1"/>
              </a:buClr>
              <a:buSzPts val="1600"/>
            </a:pPr>
            <a:endParaRPr lang="en" sz="1600" dirty="0">
              <a:solidFill>
                <a:schemeClr val="dk1"/>
              </a:solidFill>
              <a:latin typeface="Proxima Nova" charset="0"/>
              <a:sym typeface="Proxima Nova"/>
            </a:endParaRP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54442" y="313740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419600" y="1405414"/>
            <a:ext cx="279300" cy="258900"/>
          </a:xfrm>
          <a:prstGeom prst="rect">
            <a:avLst/>
          </a:prstGeom>
          <a:noFill/>
          <a:ln>
            <a:noFill/>
          </a:ln>
        </p:spPr>
      </p:pic>
    </p:spTree>
    <p:extLst>
      <p:ext uri="{BB962C8B-B14F-4D97-AF65-F5344CB8AC3E}">
        <p14:creationId xmlns:p14="http://schemas.microsoft.com/office/powerpoint/2010/main" val="19984013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At most once message semantics</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1169551"/>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if the producer does not retry when an </a:t>
            </a:r>
            <a:r>
              <a:rPr lang="en-IN" dirty="0" err="1">
                <a:latin typeface="Proxima Nova" charset="0"/>
              </a:rPr>
              <a:t>ack</a:t>
            </a:r>
            <a:r>
              <a:rPr lang="en-IN" dirty="0">
                <a:latin typeface="Proxima Nova" charset="0"/>
              </a:rPr>
              <a:t> times out or returns an error, then the message might end up not being written to the Kafka topic, and hence not delivered to the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In most cases it will be, but in order to avoid the possibility of duplication, we accept that sometimes messages will not get through.</a:t>
            </a:r>
          </a:p>
        </p:txBody>
      </p:sp>
    </p:spTree>
    <p:extLst>
      <p:ext uri="{BB962C8B-B14F-4D97-AF65-F5344CB8AC3E}">
        <p14:creationId xmlns:p14="http://schemas.microsoft.com/office/powerpoint/2010/main" val="126080292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At most once message semantics</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246221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To configure this type of consumer</a:t>
            </a:r>
            <a:r>
              <a:rPr lang="en-IN" dirty="0" smtClean="0">
                <a:latin typeface="Proxima Nova" charset="0"/>
              </a:rPr>
              <a:t>:</a:t>
            </a:r>
          </a:p>
          <a:p>
            <a:r>
              <a:rPr lang="en-IN" dirty="0">
                <a:latin typeface="Proxima Nova" charset="0"/>
              </a:rPr>
              <a:t>	</a:t>
            </a:r>
            <a:r>
              <a:rPr lang="en-IN" dirty="0" smtClean="0">
                <a:latin typeface="Proxima Nova" charset="0"/>
              </a:rPr>
              <a:t>-- </a:t>
            </a:r>
            <a:r>
              <a:rPr lang="en-IN" dirty="0">
                <a:latin typeface="Proxima Nova" charset="0"/>
              </a:rPr>
              <a:t>Set ‘</a:t>
            </a:r>
            <a:r>
              <a:rPr lang="en-IN" b="1" dirty="0" err="1">
                <a:latin typeface="Proxima Nova" charset="0"/>
              </a:rPr>
              <a:t>enable.auto.commit</a:t>
            </a:r>
            <a:r>
              <a:rPr lang="en-IN" b="1" dirty="0">
                <a:latin typeface="Proxima Nova" charset="0"/>
              </a:rPr>
              <a:t>’ </a:t>
            </a:r>
            <a:r>
              <a:rPr lang="en-IN" dirty="0">
                <a:latin typeface="Proxima Nova" charset="0"/>
              </a:rPr>
              <a:t>to </a:t>
            </a:r>
            <a:r>
              <a:rPr lang="en-IN" b="1" dirty="0" smtClean="0">
                <a:latin typeface="Proxima Nova" charset="0"/>
              </a:rPr>
              <a:t>true </a:t>
            </a:r>
            <a:r>
              <a:rPr lang="en-IN" dirty="0" smtClean="0">
                <a:latin typeface="Proxima Nova" charset="0"/>
              </a:rPr>
              <a:t>or </a:t>
            </a:r>
          </a:p>
          <a:p>
            <a:r>
              <a:rPr lang="en-IN" dirty="0">
                <a:latin typeface="Proxima Nova" charset="0"/>
              </a:rPr>
              <a:t>	</a:t>
            </a:r>
            <a:r>
              <a:rPr lang="en-IN" dirty="0" smtClean="0">
                <a:latin typeface="Proxima Nova" charset="0"/>
              </a:rPr>
              <a:t>-- </a:t>
            </a:r>
            <a:r>
              <a:rPr lang="en-IN" dirty="0">
                <a:latin typeface="Proxima Nova" charset="0"/>
              </a:rPr>
              <a:t>Set </a:t>
            </a:r>
            <a:r>
              <a:rPr lang="en-IN" b="1" dirty="0">
                <a:latin typeface="Proxima Nova" charset="0"/>
              </a:rPr>
              <a:t>‘auto.commit.interval.ms’</a:t>
            </a:r>
            <a:r>
              <a:rPr lang="en-IN" dirty="0">
                <a:latin typeface="Proxima Nova" charset="0"/>
              </a:rPr>
              <a:t> to a lower </a:t>
            </a:r>
            <a:r>
              <a:rPr lang="en-IN" dirty="0" err="1">
                <a:latin typeface="Proxima Nova" charset="0"/>
              </a:rPr>
              <a:t>timeframe</a:t>
            </a:r>
            <a:r>
              <a:rPr lang="en-IN" dirty="0" err="1" smtClean="0">
                <a:latin typeface="Proxima Nova" charset="0"/>
              </a:rPr>
              <a:t>r</a:t>
            </a:r>
            <a:r>
              <a:rPr lang="en-IN" dirty="0" smtClean="0">
                <a:latin typeface="Proxima Nova" charset="0"/>
              </a:rPr>
              <a:t>.</a:t>
            </a:r>
          </a:p>
          <a:p>
            <a:r>
              <a:rPr lang="en-IN" dirty="0" smtClean="0">
                <a:latin typeface="Proxima Nova" charset="0"/>
              </a:rPr>
              <a:t>	-- </a:t>
            </a:r>
            <a:r>
              <a:rPr lang="en-IN" dirty="0">
                <a:latin typeface="Proxima Nova" charset="0"/>
              </a:rPr>
              <a:t>And do not make call to </a:t>
            </a:r>
            <a:r>
              <a:rPr lang="en-IN" b="1" dirty="0" err="1">
                <a:latin typeface="Proxima Nova" charset="0"/>
              </a:rPr>
              <a:t>consumer.commitSync</a:t>
            </a:r>
            <a:r>
              <a:rPr lang="en-IN" b="1" dirty="0">
                <a:latin typeface="Proxima Nova" charset="0"/>
              </a:rPr>
              <a:t>();</a:t>
            </a:r>
            <a:r>
              <a:rPr lang="en-IN" dirty="0">
                <a:latin typeface="Proxima Nova" charset="0"/>
              </a:rPr>
              <a:t> from the consumer. With this </a:t>
            </a:r>
            <a:r>
              <a:rPr lang="en-IN" dirty="0" smtClean="0">
                <a:latin typeface="Proxima Nova" charset="0"/>
              </a:rPr>
              <a:t>	configuration </a:t>
            </a:r>
            <a:r>
              <a:rPr lang="en-IN" dirty="0">
                <a:latin typeface="Proxima Nova" charset="0"/>
              </a:rPr>
              <a:t>of consumer, Kafka would auto commit offset at the specified interval.</a:t>
            </a:r>
          </a:p>
          <a:p>
            <a:r>
              <a:rPr lang="en-IN" b="1" dirty="0" smtClean="0">
                <a:latin typeface="Proxima Nova" charset="0"/>
              </a:rPr>
              <a:t>Code Snippet</a:t>
            </a:r>
          </a:p>
          <a:p>
            <a:r>
              <a:rPr lang="en-IN" b="1" dirty="0">
                <a:latin typeface="Proxima Nova" charset="0"/>
              </a:rPr>
              <a:t>	</a:t>
            </a:r>
            <a:r>
              <a:rPr lang="en-IN" dirty="0">
                <a:latin typeface="Proxima Nova" charset="0"/>
              </a:rPr>
              <a:t>// Set this property, if auto commit should happen.</a:t>
            </a:r>
          </a:p>
          <a:p>
            <a:r>
              <a:rPr lang="en-IN" dirty="0" smtClean="0">
                <a:latin typeface="Proxima Nova" charset="0"/>
              </a:rPr>
              <a:t>	</a:t>
            </a:r>
            <a:r>
              <a:rPr lang="en-IN" dirty="0" err="1" smtClean="0">
                <a:latin typeface="Proxima Nova" charset="0"/>
              </a:rPr>
              <a:t>props.put</a:t>
            </a:r>
            <a:r>
              <a:rPr lang="en-IN" dirty="0">
                <a:latin typeface="Proxima Nova" charset="0"/>
              </a:rPr>
              <a:t>("</a:t>
            </a:r>
            <a:r>
              <a:rPr lang="en-IN" dirty="0" err="1">
                <a:latin typeface="Proxima Nova" charset="0"/>
              </a:rPr>
              <a:t>enable.auto.commit</a:t>
            </a:r>
            <a:r>
              <a:rPr lang="en-IN" dirty="0">
                <a:latin typeface="Proxima Nova" charset="0"/>
              </a:rPr>
              <a:t>", "true");</a:t>
            </a:r>
          </a:p>
          <a:p>
            <a:r>
              <a:rPr lang="en-IN" dirty="0" smtClean="0">
                <a:latin typeface="Proxima Nova" charset="0"/>
              </a:rPr>
              <a:t>	// </a:t>
            </a:r>
            <a:r>
              <a:rPr lang="en-IN" dirty="0">
                <a:latin typeface="Proxima Nova" charset="0"/>
              </a:rPr>
              <a:t>Auto commit interval, </a:t>
            </a:r>
            <a:r>
              <a:rPr lang="en-IN" dirty="0" err="1">
                <a:latin typeface="Proxima Nova" charset="0"/>
              </a:rPr>
              <a:t>kafka</a:t>
            </a:r>
            <a:r>
              <a:rPr lang="en-IN" dirty="0">
                <a:latin typeface="Proxima Nova" charset="0"/>
              </a:rPr>
              <a:t> would commit offset at this interval.</a:t>
            </a:r>
          </a:p>
          <a:p>
            <a:r>
              <a:rPr lang="en-IN" dirty="0" smtClean="0">
                <a:latin typeface="Proxima Nova" charset="0"/>
              </a:rPr>
              <a:t>	</a:t>
            </a:r>
            <a:r>
              <a:rPr lang="en-IN" dirty="0" err="1" smtClean="0">
                <a:latin typeface="Proxima Nova" charset="0"/>
              </a:rPr>
              <a:t>props.put</a:t>
            </a:r>
            <a:r>
              <a:rPr lang="en-IN" dirty="0">
                <a:latin typeface="Proxima Nova" charset="0"/>
              </a:rPr>
              <a:t>("auto.commit.interval.ms", "101");</a:t>
            </a:r>
          </a:p>
          <a:p>
            <a:endParaRPr lang="en-IN" b="1" dirty="0">
              <a:latin typeface="Proxima Nova" charset="0"/>
            </a:endParaRPr>
          </a:p>
        </p:txBody>
      </p:sp>
    </p:spTree>
    <p:extLst>
      <p:ext uri="{BB962C8B-B14F-4D97-AF65-F5344CB8AC3E}">
        <p14:creationId xmlns:p14="http://schemas.microsoft.com/office/powerpoint/2010/main" val="162181712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047750"/>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 </a:t>
            </a:r>
          </a:p>
          <a:p>
            <a:pPr marL="457200" indent="-330200">
              <a:lnSpc>
                <a:spcPct val="150000"/>
              </a:lnSpc>
              <a:buClr>
                <a:schemeClr val="dk1"/>
              </a:buClr>
              <a:buSzPts val="1600"/>
              <a:buFont typeface="Proxima Nova"/>
              <a:buChar char="❏"/>
            </a:pPr>
            <a:r>
              <a:rPr lang="en-US" sz="1600" dirty="0" smtClean="0">
                <a:latin typeface="Proxima Nova" charset="0"/>
              </a:rPr>
              <a:t>At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b="1" dirty="0">
                <a:latin typeface="Proxima Nova" charset="0"/>
              </a:rPr>
              <a:t>A</a:t>
            </a:r>
            <a:r>
              <a:rPr lang="en-US" sz="1600" b="1" dirty="0" smtClean="0">
                <a:latin typeface="Proxima Nova" charset="0"/>
              </a:rPr>
              <a:t>t least once message semantics</a:t>
            </a:r>
            <a:endParaRPr lang="en-IN" sz="1600" b="1"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 </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54442" y="313740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419600" y="1565316"/>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411766" y="1887110"/>
            <a:ext cx="279300" cy="258900"/>
          </a:xfrm>
          <a:prstGeom prst="rect">
            <a:avLst/>
          </a:prstGeom>
          <a:noFill/>
          <a:ln>
            <a:noFill/>
          </a:ln>
        </p:spPr>
      </p:pic>
    </p:spTree>
    <p:extLst>
      <p:ext uri="{BB962C8B-B14F-4D97-AF65-F5344CB8AC3E}">
        <p14:creationId xmlns:p14="http://schemas.microsoft.com/office/powerpoint/2010/main" val="31648393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At least once message semantics</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246221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if the producer receives an acknowledgement (</a:t>
            </a:r>
            <a:r>
              <a:rPr lang="en-IN" dirty="0" err="1">
                <a:latin typeface="Proxima Nova" charset="0"/>
              </a:rPr>
              <a:t>ack</a:t>
            </a:r>
            <a:r>
              <a:rPr lang="en-IN" dirty="0">
                <a:latin typeface="Proxima Nova" charset="0"/>
              </a:rPr>
              <a:t>) from the Kafka broker and </a:t>
            </a:r>
            <a:r>
              <a:rPr lang="en-IN" dirty="0" err="1">
                <a:latin typeface="Proxima Nova" charset="0"/>
              </a:rPr>
              <a:t>acks</a:t>
            </a:r>
            <a:r>
              <a:rPr lang="en-IN" dirty="0">
                <a:latin typeface="Proxima Nova" charset="0"/>
              </a:rPr>
              <a:t>=all, it means that the message has been written exactly once to the Kafka topic</a:t>
            </a:r>
            <a:r>
              <a:rPr lang="en-IN" dirty="0" smtClean="0">
                <a:latin typeface="Proxima Nova" charset="0"/>
              </a:rPr>
              <a:t>.</a:t>
            </a:r>
          </a:p>
          <a:p>
            <a:pPr marL="285750" indent="-285750">
              <a:buFont typeface="Wingdings" pitchFamily="2" charset="2"/>
              <a:buChar char="q"/>
            </a:pPr>
            <a:endParaRPr lang="en-IN" b="1" dirty="0">
              <a:latin typeface="Proxima Nova" charset="0"/>
            </a:endParaRPr>
          </a:p>
          <a:p>
            <a:pPr marL="285750" indent="-285750">
              <a:buFont typeface="Wingdings" pitchFamily="2" charset="2"/>
              <a:buChar char="q"/>
            </a:pPr>
            <a:r>
              <a:rPr lang="en-IN" dirty="0">
                <a:latin typeface="Proxima Nova" charset="0"/>
              </a:rPr>
              <a:t>I</a:t>
            </a:r>
            <a:r>
              <a:rPr lang="en-IN" dirty="0" smtClean="0">
                <a:latin typeface="Proxima Nova" charset="0"/>
              </a:rPr>
              <a:t>f </a:t>
            </a:r>
            <a:r>
              <a:rPr lang="en-IN" dirty="0">
                <a:latin typeface="Proxima Nova" charset="0"/>
              </a:rPr>
              <a:t>a producer </a:t>
            </a:r>
            <a:r>
              <a:rPr lang="en-IN" dirty="0" err="1">
                <a:latin typeface="Proxima Nova" charset="0"/>
              </a:rPr>
              <a:t>ack</a:t>
            </a:r>
            <a:r>
              <a:rPr lang="en-IN" dirty="0">
                <a:latin typeface="Proxima Nova" charset="0"/>
              </a:rPr>
              <a:t> times out or receives an error, it might retry sending the message assuming that the message was not written to the Kafka topic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broker had failed right before it sent the </a:t>
            </a:r>
            <a:r>
              <a:rPr lang="en-IN" dirty="0" err="1">
                <a:latin typeface="Proxima Nova" charset="0"/>
              </a:rPr>
              <a:t>ack</a:t>
            </a:r>
            <a:r>
              <a:rPr lang="en-IN" dirty="0">
                <a:latin typeface="Proxima Nova" charset="0"/>
              </a:rPr>
              <a:t> but after the message was successfully written to the Kafka topic, this retry leads to the message being written twice and hence delivered more than once to the end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a:t>
            </a:r>
            <a:r>
              <a:rPr lang="en-IN" dirty="0" smtClean="0">
                <a:latin typeface="Proxima Nova" charset="0"/>
              </a:rPr>
              <a:t>his </a:t>
            </a:r>
            <a:r>
              <a:rPr lang="en-IN" dirty="0">
                <a:latin typeface="Proxima Nova" charset="0"/>
              </a:rPr>
              <a:t>approach can lead to duplicated work and incorrect results. </a:t>
            </a:r>
            <a:endParaRPr lang="en-IN" b="1" dirty="0">
              <a:latin typeface="Proxima Nova" charset="0"/>
            </a:endParaRPr>
          </a:p>
        </p:txBody>
      </p:sp>
    </p:spTree>
    <p:extLst>
      <p:ext uri="{BB962C8B-B14F-4D97-AF65-F5344CB8AC3E}">
        <p14:creationId xmlns:p14="http://schemas.microsoft.com/office/powerpoint/2010/main" val="14317146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At least once message semantics</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To configure this type of consumer</a:t>
            </a:r>
            <a:r>
              <a:rPr lang="en-IN" dirty="0" smtClean="0">
                <a:latin typeface="Proxima Nova" charset="0"/>
              </a:rPr>
              <a:t>:</a:t>
            </a:r>
          </a:p>
          <a:p>
            <a:pPr lvl="1"/>
            <a:r>
              <a:rPr lang="en-IN" b="1" dirty="0">
                <a:latin typeface="Proxima Nova" charset="0"/>
              </a:rPr>
              <a:t>	</a:t>
            </a:r>
            <a:r>
              <a:rPr lang="en-IN" dirty="0" smtClean="0">
                <a:latin typeface="Proxima Nova" charset="0"/>
              </a:rPr>
              <a:t>-- </a:t>
            </a:r>
            <a:r>
              <a:rPr lang="en-IN" dirty="0">
                <a:latin typeface="Proxima Nova" charset="0"/>
              </a:rPr>
              <a:t>Set ‘</a:t>
            </a:r>
            <a:r>
              <a:rPr lang="en-IN" b="1" dirty="0" err="1">
                <a:latin typeface="Proxima Nova" charset="0"/>
              </a:rPr>
              <a:t>enable.auto.commit</a:t>
            </a:r>
            <a:r>
              <a:rPr lang="en-IN" b="1" dirty="0">
                <a:latin typeface="Proxima Nova" charset="0"/>
              </a:rPr>
              <a:t>’ </a:t>
            </a:r>
            <a:r>
              <a:rPr lang="en-IN" dirty="0">
                <a:latin typeface="Proxima Nova" charset="0"/>
              </a:rPr>
              <a:t>to </a:t>
            </a:r>
            <a:r>
              <a:rPr lang="en-IN" b="1" dirty="0">
                <a:latin typeface="Proxima Nova" charset="0"/>
              </a:rPr>
              <a:t>false  or</a:t>
            </a:r>
            <a:endParaRPr lang="en-IN" dirty="0">
              <a:latin typeface="Proxima Nova" charset="0"/>
            </a:endParaRPr>
          </a:p>
          <a:p>
            <a:pPr lvl="1"/>
            <a:r>
              <a:rPr lang="en-IN" b="1" dirty="0" smtClean="0">
                <a:latin typeface="Proxima Nova" charset="0"/>
              </a:rPr>
              <a:t>	</a:t>
            </a:r>
            <a:r>
              <a:rPr lang="en-IN" dirty="0" smtClean="0">
                <a:latin typeface="Proxima Nova" charset="0"/>
              </a:rPr>
              <a:t>-- </a:t>
            </a:r>
            <a:r>
              <a:rPr lang="en-IN" dirty="0">
                <a:latin typeface="Proxima Nova" charset="0"/>
              </a:rPr>
              <a:t>Set ‘</a:t>
            </a:r>
            <a:r>
              <a:rPr lang="en-IN" b="1" dirty="0" err="1">
                <a:latin typeface="Proxima Nova" charset="0"/>
              </a:rPr>
              <a:t>enable.auto.commit</a:t>
            </a:r>
            <a:r>
              <a:rPr lang="en-IN" b="1" dirty="0">
                <a:latin typeface="Proxima Nova" charset="0"/>
              </a:rPr>
              <a:t>’ </a:t>
            </a:r>
            <a:r>
              <a:rPr lang="en-IN" dirty="0">
                <a:latin typeface="Proxima Nova" charset="0"/>
              </a:rPr>
              <a:t>to </a:t>
            </a:r>
            <a:r>
              <a:rPr lang="en-IN" b="1" dirty="0">
                <a:latin typeface="Proxima Nova" charset="0"/>
              </a:rPr>
              <a:t>true </a:t>
            </a:r>
            <a:r>
              <a:rPr lang="en-IN" dirty="0">
                <a:latin typeface="Proxima Nova" charset="0"/>
              </a:rPr>
              <a:t>with</a:t>
            </a:r>
            <a:r>
              <a:rPr lang="en-IN" b="1" dirty="0">
                <a:latin typeface="Proxima Nova" charset="0"/>
              </a:rPr>
              <a:t> ‘auto.commit.interval.ms’</a:t>
            </a:r>
            <a:r>
              <a:rPr lang="en-IN" dirty="0">
                <a:latin typeface="Proxima Nova" charset="0"/>
              </a:rPr>
              <a:t> to a higher number</a:t>
            </a:r>
            <a:r>
              <a:rPr lang="en-IN" dirty="0" smtClean="0">
                <a:latin typeface="Proxima Nova" charset="0"/>
              </a:rPr>
              <a:t>.</a:t>
            </a:r>
          </a:p>
          <a:p>
            <a:pPr lvl="1"/>
            <a:r>
              <a:rPr lang="en-IN" b="1" dirty="0">
                <a:latin typeface="Proxima Nova" charset="0"/>
              </a:rPr>
              <a:t>	</a:t>
            </a:r>
            <a:r>
              <a:rPr lang="en-IN" dirty="0" smtClean="0">
                <a:latin typeface="Proxima Nova" charset="0"/>
              </a:rPr>
              <a:t>-- </a:t>
            </a:r>
            <a:r>
              <a:rPr lang="en-IN" dirty="0">
                <a:latin typeface="Proxima Nova" charset="0"/>
              </a:rPr>
              <a:t>Consumer should now then take control of the message offset commits to Kafka by </a:t>
            </a:r>
            <a:r>
              <a:rPr lang="en-IN" dirty="0" smtClean="0">
                <a:latin typeface="Proxima Nova" charset="0"/>
              </a:rPr>
              <a:t>	making </a:t>
            </a:r>
            <a:r>
              <a:rPr lang="en-IN" dirty="0">
                <a:latin typeface="Proxima Nova" charset="0"/>
              </a:rPr>
              <a:t>the following call </a:t>
            </a:r>
            <a:r>
              <a:rPr lang="en-IN" b="1" dirty="0" err="1">
                <a:latin typeface="Proxima Nova" charset="0"/>
              </a:rPr>
              <a:t>consumer.commitSync</a:t>
            </a:r>
            <a:r>
              <a:rPr lang="en-IN" b="1" dirty="0" smtClean="0">
                <a:latin typeface="Proxima Nova" charset="0"/>
              </a:rPr>
              <a:t>()</a:t>
            </a:r>
            <a:r>
              <a:rPr lang="en-IN" dirty="0" smtClean="0">
                <a:latin typeface="Proxima Nova" charset="0"/>
              </a:rPr>
              <a:t>;</a:t>
            </a:r>
          </a:p>
          <a:p>
            <a:pPr lvl="1"/>
            <a:endParaRPr lang="en-IN" b="1" dirty="0">
              <a:latin typeface="Proxima Nova" charset="0"/>
            </a:endParaRPr>
          </a:p>
          <a:p>
            <a:pPr lvl="1"/>
            <a:r>
              <a:rPr lang="en-IN" b="1" dirty="0" smtClean="0">
                <a:latin typeface="Proxima Nova" charset="0"/>
              </a:rPr>
              <a:t>Code Snippet</a:t>
            </a:r>
          </a:p>
          <a:p>
            <a:pPr lvl="1"/>
            <a:endParaRPr lang="en-IN" b="1" dirty="0">
              <a:latin typeface="Proxima Nova" charset="0"/>
            </a:endParaRPr>
          </a:p>
          <a:p>
            <a:r>
              <a:rPr lang="en-IN" b="1" dirty="0" smtClean="0">
                <a:latin typeface="Proxima Nova" charset="0"/>
              </a:rPr>
              <a:t>	</a:t>
            </a:r>
            <a:r>
              <a:rPr lang="en-IN" dirty="0">
                <a:latin typeface="Proxima Nova" charset="0"/>
              </a:rPr>
              <a:t>// Set this property, if auto commit should happen.</a:t>
            </a:r>
          </a:p>
          <a:p>
            <a:r>
              <a:rPr lang="en-IN" dirty="0" smtClean="0">
                <a:latin typeface="Proxima Nova" charset="0"/>
              </a:rPr>
              <a:t>	</a:t>
            </a:r>
            <a:r>
              <a:rPr lang="en-IN" dirty="0" err="1" smtClean="0">
                <a:latin typeface="Proxima Nova" charset="0"/>
              </a:rPr>
              <a:t>props.put</a:t>
            </a:r>
            <a:r>
              <a:rPr lang="en-IN" dirty="0">
                <a:latin typeface="Proxima Nova" charset="0"/>
              </a:rPr>
              <a:t>("</a:t>
            </a:r>
            <a:r>
              <a:rPr lang="en-IN" dirty="0" err="1">
                <a:latin typeface="Proxima Nova" charset="0"/>
              </a:rPr>
              <a:t>enable.auto.commit</a:t>
            </a:r>
            <a:r>
              <a:rPr lang="en-IN" dirty="0">
                <a:latin typeface="Proxima Nova" charset="0"/>
              </a:rPr>
              <a:t>", "true");</a:t>
            </a:r>
          </a:p>
          <a:p>
            <a:r>
              <a:rPr lang="en-IN" dirty="0" smtClean="0">
                <a:latin typeface="Proxima Nova" charset="0"/>
              </a:rPr>
              <a:t>	// </a:t>
            </a:r>
            <a:r>
              <a:rPr lang="en-IN" dirty="0">
                <a:latin typeface="Proxima Nova" charset="0"/>
              </a:rPr>
              <a:t>Make Auto commit interval to a big number so that auto commit does not happen,</a:t>
            </a:r>
          </a:p>
          <a:p>
            <a:r>
              <a:rPr lang="en-IN" dirty="0" smtClean="0">
                <a:latin typeface="Proxima Nova" charset="0"/>
              </a:rPr>
              <a:t>	// </a:t>
            </a:r>
            <a:r>
              <a:rPr lang="en-IN" dirty="0">
                <a:latin typeface="Proxima Nova" charset="0"/>
              </a:rPr>
              <a:t>we are going to control the offset commit via </a:t>
            </a:r>
            <a:r>
              <a:rPr lang="en-IN" dirty="0" err="1">
                <a:latin typeface="Proxima Nova" charset="0"/>
              </a:rPr>
              <a:t>consumer.commitSync</a:t>
            </a:r>
            <a:r>
              <a:rPr lang="en-IN" dirty="0">
                <a:latin typeface="Proxima Nova" charset="0"/>
              </a:rPr>
              <a:t>(); after processing </a:t>
            </a:r>
            <a:r>
              <a:rPr lang="en-IN" dirty="0" smtClean="0">
                <a:latin typeface="Proxima Nova" charset="0"/>
              </a:rPr>
              <a:t>	// </a:t>
            </a:r>
            <a:r>
              <a:rPr lang="en-IN" dirty="0">
                <a:latin typeface="Proxima Nova" charset="0"/>
              </a:rPr>
              <a:t>message.</a:t>
            </a:r>
          </a:p>
          <a:p>
            <a:r>
              <a:rPr lang="en-IN" dirty="0" smtClean="0">
                <a:latin typeface="Proxima Nova" charset="0"/>
              </a:rPr>
              <a:t>	</a:t>
            </a:r>
            <a:r>
              <a:rPr lang="en-IN" dirty="0" err="1" smtClean="0">
                <a:latin typeface="Proxima Nova" charset="0"/>
              </a:rPr>
              <a:t>props.put</a:t>
            </a:r>
            <a:r>
              <a:rPr lang="en-IN" dirty="0">
                <a:latin typeface="Proxima Nova" charset="0"/>
              </a:rPr>
              <a:t>("auto.commit.interval.ms", "999999999999");</a:t>
            </a:r>
          </a:p>
          <a:p>
            <a:pPr lvl="1"/>
            <a:endParaRPr lang="en-IN" b="1" dirty="0">
              <a:latin typeface="Proxima Nova" charset="0"/>
            </a:endParaRPr>
          </a:p>
        </p:txBody>
      </p:sp>
    </p:spTree>
    <p:extLst>
      <p:ext uri="{BB962C8B-B14F-4D97-AF65-F5344CB8AC3E}">
        <p14:creationId xmlns:p14="http://schemas.microsoft.com/office/powerpoint/2010/main" val="135333530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1025426"/>
            <a:ext cx="3875100" cy="2308324"/>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 </a:t>
            </a:r>
          </a:p>
          <a:p>
            <a:pPr marL="457200" indent="-330200">
              <a:lnSpc>
                <a:spcPct val="150000"/>
              </a:lnSpc>
              <a:buClr>
                <a:schemeClr val="dk1"/>
              </a:buClr>
              <a:buSzPts val="1600"/>
              <a:buFont typeface="Proxima Nova"/>
              <a:buChar char="❏"/>
            </a:pPr>
            <a:r>
              <a:rPr lang="en-US" sz="1600" dirty="0" smtClean="0">
                <a:latin typeface="Proxima Nova" charset="0"/>
              </a:rPr>
              <a:t>At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b="1" dirty="0">
                <a:latin typeface="Proxima Nova" charset="0"/>
              </a:rPr>
              <a:t>E</a:t>
            </a:r>
            <a:r>
              <a:rPr lang="en-US" sz="1600" b="1" dirty="0" smtClean="0">
                <a:latin typeface="Proxima Nova" charset="0"/>
              </a:rPr>
              <a:t>xactly once message semantics</a:t>
            </a:r>
            <a:endParaRPr lang="en-US" sz="1600" dirty="0" smtClean="0">
              <a:latin typeface="Proxima Nova" charset="0"/>
            </a:endParaRP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54442" y="313740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419600" y="1514086"/>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411766" y="1835880"/>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419600" y="2142259"/>
            <a:ext cx="279300" cy="258900"/>
          </a:xfrm>
          <a:prstGeom prst="rect">
            <a:avLst/>
          </a:prstGeom>
          <a:noFill/>
          <a:ln>
            <a:noFill/>
          </a:ln>
        </p:spPr>
      </p:pic>
    </p:spTree>
    <p:extLst>
      <p:ext uri="{BB962C8B-B14F-4D97-AF65-F5344CB8AC3E}">
        <p14:creationId xmlns:p14="http://schemas.microsoft.com/office/powerpoint/2010/main" val="36921460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Exactly once message semantics</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4616648"/>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Even </a:t>
            </a:r>
            <a:r>
              <a:rPr lang="en-IN" dirty="0">
                <a:latin typeface="Proxima Nova" charset="0"/>
              </a:rPr>
              <a:t>if a producer retries sending a message, it leads to the message being delivered exactly once to the end consumer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Exactly-once semantics is the most desirable guarantee, but also a poorly understood one. This is because it requires a cooperation between the messaging system itself and the application producing and consuming the messages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To configure this type of consumer</a:t>
            </a:r>
          </a:p>
          <a:p>
            <a:pPr lvl="1"/>
            <a:r>
              <a:rPr lang="en-IN" dirty="0">
                <a:latin typeface="Proxima Nova" charset="0"/>
              </a:rPr>
              <a:t>	</a:t>
            </a:r>
            <a:r>
              <a:rPr lang="en-IN" dirty="0" smtClean="0">
                <a:latin typeface="Proxima Nova" charset="0"/>
              </a:rPr>
              <a:t>-- </a:t>
            </a:r>
            <a:r>
              <a:rPr lang="en-IN" dirty="0">
                <a:latin typeface="Proxima Nova" charset="0"/>
              </a:rPr>
              <a:t>Set </a:t>
            </a:r>
            <a:r>
              <a:rPr lang="en-IN" b="1" dirty="0" err="1">
                <a:latin typeface="Proxima Nova" charset="0"/>
              </a:rPr>
              <a:t>enable.auto.commit</a:t>
            </a:r>
            <a:r>
              <a:rPr lang="en-IN" b="1" dirty="0">
                <a:latin typeface="Proxima Nova" charset="0"/>
              </a:rPr>
              <a:t> = false</a:t>
            </a:r>
            <a:r>
              <a:rPr lang="en-IN" b="1" dirty="0" smtClean="0">
                <a:latin typeface="Proxima Nova" charset="0"/>
              </a:rPr>
              <a:t>.</a:t>
            </a:r>
          </a:p>
          <a:p>
            <a:pPr lvl="1"/>
            <a:r>
              <a:rPr lang="en-IN" b="1" dirty="0">
                <a:latin typeface="Proxima Nova" charset="0"/>
              </a:rPr>
              <a:t>	</a:t>
            </a:r>
            <a:r>
              <a:rPr lang="en-IN" dirty="0" smtClean="0">
                <a:latin typeface="Proxima Nova" charset="0"/>
              </a:rPr>
              <a:t>-- </a:t>
            </a:r>
            <a:r>
              <a:rPr lang="en-IN" b="1" dirty="0">
                <a:latin typeface="Proxima Nova" charset="0"/>
              </a:rPr>
              <a:t>Do not </a:t>
            </a:r>
            <a:r>
              <a:rPr lang="en-IN" dirty="0">
                <a:latin typeface="Proxima Nova" charset="0"/>
              </a:rPr>
              <a:t>make call to </a:t>
            </a:r>
            <a:r>
              <a:rPr lang="en-IN" b="1" dirty="0" err="1">
                <a:latin typeface="Proxima Nova" charset="0"/>
              </a:rPr>
              <a:t>consumer.commitSync</a:t>
            </a:r>
            <a:r>
              <a:rPr lang="en-IN" b="1" dirty="0">
                <a:latin typeface="Proxima Nova" charset="0"/>
              </a:rPr>
              <a:t>();</a:t>
            </a:r>
            <a:r>
              <a:rPr lang="en-IN" dirty="0">
                <a:latin typeface="Proxima Nova" charset="0"/>
              </a:rPr>
              <a:t> after processing message</a:t>
            </a:r>
            <a:r>
              <a:rPr lang="en-IN" dirty="0" smtClean="0">
                <a:latin typeface="Proxima Nova" charset="0"/>
              </a:rPr>
              <a:t>.</a:t>
            </a:r>
          </a:p>
          <a:p>
            <a:pPr lvl="1"/>
            <a:r>
              <a:rPr lang="en-IN" dirty="0">
                <a:latin typeface="Proxima Nova" charset="0"/>
              </a:rPr>
              <a:t>	</a:t>
            </a:r>
            <a:r>
              <a:rPr lang="en-IN" dirty="0" smtClean="0">
                <a:latin typeface="Proxima Nova" charset="0"/>
              </a:rPr>
              <a:t>-- </a:t>
            </a:r>
            <a:r>
              <a:rPr lang="en-IN" dirty="0">
                <a:latin typeface="Proxima Nova" charset="0"/>
              </a:rPr>
              <a:t>Register consumer to a topic by making a ‘</a:t>
            </a:r>
            <a:r>
              <a:rPr lang="en-IN" b="1" dirty="0">
                <a:latin typeface="Proxima Nova" charset="0"/>
              </a:rPr>
              <a:t>subscribe</a:t>
            </a:r>
            <a:r>
              <a:rPr lang="en-IN" dirty="0">
                <a:latin typeface="Proxima Nova" charset="0"/>
              </a:rPr>
              <a:t>’ call. Subscribe call </a:t>
            </a:r>
            <a:r>
              <a:rPr lang="en-IN" dirty="0" err="1">
                <a:latin typeface="Proxima Nova" charset="0"/>
              </a:rPr>
              <a:t>behavior</a:t>
            </a:r>
            <a:r>
              <a:rPr lang="en-IN" dirty="0">
                <a:latin typeface="Proxima Nova" charset="0"/>
              </a:rPr>
              <a:t> is explained earlier in the article</a:t>
            </a:r>
            <a:r>
              <a:rPr lang="en-IN" dirty="0" smtClean="0">
                <a:latin typeface="Proxima Nova" charset="0"/>
              </a:rPr>
              <a:t>.</a:t>
            </a:r>
          </a:p>
          <a:p>
            <a:pPr lvl="1"/>
            <a:r>
              <a:rPr lang="en-IN" dirty="0">
                <a:latin typeface="Proxima Nova" charset="0"/>
              </a:rPr>
              <a:t>	</a:t>
            </a:r>
            <a:r>
              <a:rPr lang="en-IN" dirty="0" smtClean="0">
                <a:latin typeface="Proxima Nova" charset="0"/>
              </a:rPr>
              <a:t>-- </a:t>
            </a:r>
            <a:r>
              <a:rPr lang="en-IN" dirty="0">
                <a:latin typeface="Proxima Nova" charset="0"/>
              </a:rPr>
              <a:t>Implement a </a:t>
            </a:r>
            <a:r>
              <a:rPr lang="en-IN" b="1" dirty="0" err="1">
                <a:latin typeface="Proxima Nova" charset="0"/>
              </a:rPr>
              <a:t>ConsumerRebalanceListener</a:t>
            </a:r>
            <a:r>
              <a:rPr lang="en-IN" dirty="0">
                <a:latin typeface="Proxima Nova" charset="0"/>
              </a:rPr>
              <a:t> and within the listener perform </a:t>
            </a:r>
            <a:r>
              <a:rPr lang="en-IN" b="1" dirty="0" err="1">
                <a:latin typeface="Proxima Nova" charset="0"/>
              </a:rPr>
              <a:t>consumer.seek</a:t>
            </a:r>
            <a:r>
              <a:rPr lang="en-IN" b="1" dirty="0">
                <a:latin typeface="Proxima Nova" charset="0"/>
              </a:rPr>
              <a:t>(</a:t>
            </a:r>
            <a:r>
              <a:rPr lang="en-IN" b="1" dirty="0" err="1">
                <a:latin typeface="Proxima Nova" charset="0"/>
              </a:rPr>
              <a:t>topicPartition,offset</a:t>
            </a:r>
            <a:r>
              <a:rPr lang="en-IN" b="1" dirty="0">
                <a:latin typeface="Proxima Nova" charset="0"/>
              </a:rPr>
              <a:t>); </a:t>
            </a:r>
            <a:r>
              <a:rPr lang="en-IN" dirty="0">
                <a:latin typeface="Proxima Nova" charset="0"/>
              </a:rPr>
              <a:t>to start reading from a specific offset of that topic/partition.</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smtClean="0">
              <a:latin typeface="Proxima Nova" charset="0"/>
            </a:endParaRPr>
          </a:p>
          <a:p>
            <a:endParaRPr lang="en-IN" b="1" dirty="0">
              <a:latin typeface="Proxima Nova" charset="0"/>
            </a:endParaRPr>
          </a:p>
          <a:p>
            <a:endParaRPr lang="en-IN" b="1" dirty="0">
              <a:latin typeface="Proxima Nova" charset="0"/>
            </a:endParaRPr>
          </a:p>
        </p:txBody>
      </p:sp>
    </p:spTree>
    <p:extLst>
      <p:ext uri="{BB962C8B-B14F-4D97-AF65-F5344CB8AC3E}">
        <p14:creationId xmlns:p14="http://schemas.microsoft.com/office/powerpoint/2010/main" val="9148385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Exactly once message semantics</a:t>
            </a:r>
            <a:endParaRPr lang="en" sz="1600" b="1" dirty="0">
              <a:solidFill>
                <a:schemeClr val="dk1"/>
              </a:solidFill>
              <a:latin typeface="Proxima Nova"/>
              <a:sym typeface="Proxima Nova"/>
            </a:endParaRPr>
          </a:p>
        </p:txBody>
      </p:sp>
      <p:sp>
        <p:nvSpPr>
          <p:cNvPr id="4" name="TextBox 3"/>
          <p:cNvSpPr txBox="1"/>
          <p:nvPr/>
        </p:nvSpPr>
        <p:spPr>
          <a:xfrm>
            <a:off x="381000" y="1123950"/>
            <a:ext cx="8153400" cy="4401205"/>
          </a:xfrm>
          <a:prstGeom prst="rect">
            <a:avLst/>
          </a:prstGeom>
          <a:noFill/>
        </p:spPr>
        <p:txBody>
          <a:bodyPr wrap="square" rtlCol="0">
            <a:spAutoFit/>
          </a:bodyPr>
          <a:lstStyle/>
          <a:p>
            <a:r>
              <a:rPr lang="en-IN" dirty="0">
                <a:latin typeface="Proxima Nova" charset="0"/>
              </a:rPr>
              <a:t>	</a:t>
            </a:r>
            <a:r>
              <a:rPr lang="en-IN" dirty="0" smtClean="0">
                <a:latin typeface="Proxima Nova" charset="0"/>
              </a:rPr>
              <a:t>-- </a:t>
            </a:r>
            <a:r>
              <a:rPr lang="en-IN" dirty="0">
                <a:latin typeface="Proxima Nova" charset="0"/>
              </a:rPr>
              <a:t>While processing the messages, get hold of the offset of each message.  Store the processed message’s offset in an atomic way along with the processed message using atomic-transaction. When data is stored in relational database atomicity is easier to implement</a:t>
            </a:r>
            <a:r>
              <a:rPr lang="en-IN" dirty="0" smtClean="0">
                <a:latin typeface="Proxima Nova" charset="0"/>
              </a:rPr>
              <a:t>.</a:t>
            </a:r>
          </a:p>
          <a:p>
            <a:endParaRPr lang="en-IN" b="1" dirty="0">
              <a:latin typeface="Proxima Nova" charset="0"/>
            </a:endParaRPr>
          </a:p>
          <a:p>
            <a:r>
              <a:rPr lang="en-IN" b="1" dirty="0" smtClean="0">
                <a:latin typeface="Proxima Nova" charset="0"/>
              </a:rPr>
              <a:t>	-- </a:t>
            </a:r>
            <a:r>
              <a:rPr lang="en-IN" dirty="0">
                <a:latin typeface="Proxima Nova" charset="0"/>
              </a:rPr>
              <a:t>Implement idempotent as a safety net</a:t>
            </a:r>
            <a:r>
              <a:rPr lang="en-IN" dirty="0" smtClean="0">
                <a:latin typeface="Proxima Nova" charset="0"/>
              </a:rPr>
              <a:t>.</a:t>
            </a:r>
          </a:p>
          <a:p>
            <a:endParaRPr lang="en-IN" b="1" dirty="0">
              <a:latin typeface="Proxima Nova" charset="0"/>
            </a:endParaRPr>
          </a:p>
          <a:p>
            <a:r>
              <a:rPr lang="en-IN" b="1" dirty="0" smtClean="0">
                <a:latin typeface="Proxima Nova" charset="0"/>
              </a:rPr>
              <a:t>Code Snippets </a:t>
            </a:r>
          </a:p>
          <a:p>
            <a:endParaRPr lang="en-IN" b="1" dirty="0">
              <a:latin typeface="Proxima Nova" charset="0"/>
            </a:endParaRPr>
          </a:p>
          <a:p>
            <a:r>
              <a:rPr lang="en-IN" dirty="0" smtClean="0">
                <a:latin typeface="Proxima Nova" charset="0"/>
              </a:rPr>
              <a:t>	// </a:t>
            </a:r>
            <a:r>
              <a:rPr lang="en-IN" dirty="0">
                <a:latin typeface="Proxima Nova" charset="0"/>
              </a:rPr>
              <a:t>Below is a key setting to turn off the auto commit.</a:t>
            </a:r>
          </a:p>
          <a:p>
            <a:r>
              <a:rPr lang="en-IN" dirty="0" smtClean="0">
                <a:latin typeface="Proxima Nova" charset="0"/>
              </a:rPr>
              <a:t>	</a:t>
            </a:r>
            <a:r>
              <a:rPr lang="en-IN" dirty="0" err="1" smtClean="0">
                <a:latin typeface="Proxima Nova" charset="0"/>
              </a:rPr>
              <a:t>props.put</a:t>
            </a:r>
            <a:r>
              <a:rPr lang="en-IN" dirty="0">
                <a:latin typeface="Proxima Nova" charset="0"/>
              </a:rPr>
              <a:t>("</a:t>
            </a:r>
            <a:r>
              <a:rPr lang="en-IN" dirty="0" err="1">
                <a:latin typeface="Proxima Nova" charset="0"/>
              </a:rPr>
              <a:t>enable.auto.commit</a:t>
            </a:r>
            <a:r>
              <a:rPr lang="en-IN" dirty="0">
                <a:latin typeface="Proxima Nova" charset="0"/>
              </a:rPr>
              <a:t>", "false");</a:t>
            </a:r>
          </a:p>
          <a:p>
            <a:r>
              <a:rPr lang="en-IN" dirty="0" smtClean="0">
                <a:latin typeface="Proxima Nova" charset="0"/>
              </a:rPr>
              <a:t>	</a:t>
            </a:r>
            <a:r>
              <a:rPr lang="en-IN" dirty="0" err="1" smtClean="0">
                <a:latin typeface="Proxima Nova" charset="0"/>
              </a:rPr>
              <a:t>props.put</a:t>
            </a:r>
            <a:r>
              <a:rPr lang="en-IN" dirty="0">
                <a:latin typeface="Proxima Nova" charset="0"/>
              </a:rPr>
              <a:t>("heartbeat.interval.ms", "2000");</a:t>
            </a:r>
          </a:p>
          <a:p>
            <a:r>
              <a:rPr lang="en-IN" dirty="0" smtClean="0">
                <a:latin typeface="Proxima Nova" charset="0"/>
              </a:rPr>
              <a:t>	</a:t>
            </a:r>
            <a:r>
              <a:rPr lang="en-IN" dirty="0" err="1" smtClean="0">
                <a:latin typeface="Proxima Nova" charset="0"/>
              </a:rPr>
              <a:t>props.put</a:t>
            </a:r>
            <a:r>
              <a:rPr lang="en-IN" dirty="0">
                <a:latin typeface="Proxima Nova" charset="0"/>
              </a:rPr>
              <a:t>("session.timeout.ms", "6001");</a:t>
            </a:r>
          </a:p>
          <a:p>
            <a:r>
              <a:rPr lang="en-IN" dirty="0" smtClean="0">
                <a:latin typeface="Proxima Nova" charset="0"/>
              </a:rPr>
              <a:t>	// </a:t>
            </a:r>
            <a:r>
              <a:rPr lang="en-IN" dirty="0">
                <a:latin typeface="Proxima Nova" charset="0"/>
              </a:rPr>
              <a:t>Control maximum data on each poll, make sure this value is bigger than the maximum // </a:t>
            </a:r>
            <a:r>
              <a:rPr lang="en-IN" dirty="0" smtClean="0">
                <a:latin typeface="Proxima Nova" charset="0"/>
              </a:rPr>
              <a:t>	single </a:t>
            </a:r>
            <a:r>
              <a:rPr lang="en-IN" dirty="0">
                <a:latin typeface="Proxima Nova" charset="0"/>
              </a:rPr>
              <a:t>message size</a:t>
            </a:r>
          </a:p>
          <a:p>
            <a:r>
              <a:rPr lang="en-IN" dirty="0" smtClean="0">
                <a:latin typeface="Proxima Nova" charset="0"/>
              </a:rPr>
              <a:t>	</a:t>
            </a:r>
            <a:r>
              <a:rPr lang="en-IN" dirty="0" err="1" smtClean="0">
                <a:latin typeface="Proxima Nova" charset="0"/>
              </a:rPr>
              <a:t>props.put</a:t>
            </a:r>
            <a:r>
              <a:rPr lang="en-IN" dirty="0">
                <a:latin typeface="Proxima Nova" charset="0"/>
              </a:rPr>
              <a:t>("</a:t>
            </a:r>
            <a:r>
              <a:rPr lang="en-IN" dirty="0" err="1">
                <a:latin typeface="Proxima Nova" charset="0"/>
              </a:rPr>
              <a:t>max.partition.fetch.bytes</a:t>
            </a:r>
            <a:r>
              <a:rPr lang="en-IN" dirty="0">
                <a:latin typeface="Proxima Nova" charset="0"/>
              </a:rPr>
              <a:t>", "140</a:t>
            </a:r>
            <a:r>
              <a:rPr lang="en-IN" dirty="0" smtClean="0">
                <a:latin typeface="Proxima Nova" charset="0"/>
              </a:rPr>
              <a:t>");</a:t>
            </a:r>
          </a:p>
          <a:p>
            <a:r>
              <a:rPr lang="en-IN" dirty="0" smtClean="0">
                <a:latin typeface="Proxima Nova" charset="0"/>
              </a:rPr>
              <a:t>	…</a:t>
            </a:r>
          </a:p>
          <a:p>
            <a:r>
              <a:rPr lang="en-IN" dirty="0">
                <a:latin typeface="Proxima Nova" charset="0"/>
              </a:rPr>
              <a:t>	// Save processed offset in external storage.</a:t>
            </a:r>
          </a:p>
          <a:p>
            <a:r>
              <a:rPr lang="en-IN" dirty="0" smtClean="0">
                <a:latin typeface="Proxima Nova" charset="0"/>
              </a:rPr>
              <a:t>	</a:t>
            </a:r>
            <a:r>
              <a:rPr lang="en-IN" dirty="0" err="1" smtClean="0">
                <a:latin typeface="Proxima Nova" charset="0"/>
              </a:rPr>
              <a:t>offsetManager.saveOffsetInExternalStore</a:t>
            </a:r>
            <a:r>
              <a:rPr lang="en-IN" dirty="0" smtClean="0">
                <a:latin typeface="Proxima Nova" charset="0"/>
              </a:rPr>
              <a:t>(</a:t>
            </a:r>
            <a:r>
              <a:rPr lang="en-IN" dirty="0" err="1" smtClean="0">
                <a:latin typeface="Proxima Nova" charset="0"/>
              </a:rPr>
              <a:t>record.topic</a:t>
            </a:r>
            <a:r>
              <a:rPr lang="en-IN" dirty="0">
                <a:latin typeface="Proxima Nova" charset="0"/>
              </a:rPr>
              <a:t>(), </a:t>
            </a:r>
            <a:r>
              <a:rPr lang="en-IN" dirty="0" err="1">
                <a:latin typeface="Proxima Nova" charset="0"/>
              </a:rPr>
              <a:t>record.partition</a:t>
            </a:r>
            <a:r>
              <a:rPr lang="en-IN" dirty="0">
                <a:latin typeface="Proxima Nova" charset="0"/>
              </a:rPr>
              <a:t>(),</a:t>
            </a:r>
          </a:p>
          <a:p>
            <a:endParaRPr lang="en-IN" dirty="0">
              <a:latin typeface="Proxima Nova" charset="0"/>
            </a:endParaRPr>
          </a:p>
          <a:p>
            <a:endParaRPr lang="en-IN" dirty="0">
              <a:latin typeface="Proxima Nova" charset="0"/>
            </a:endParaRPr>
          </a:p>
        </p:txBody>
      </p:sp>
    </p:spTree>
    <p:extLst>
      <p:ext uri="{BB962C8B-B14F-4D97-AF65-F5344CB8AC3E}">
        <p14:creationId xmlns:p14="http://schemas.microsoft.com/office/powerpoint/2010/main" val="2235352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0" y="0"/>
            <a:ext cx="6286800" cy="492000"/>
          </a:xfrm>
          <a:prstGeom prst="rect">
            <a:avLst/>
          </a:prstGeom>
          <a:solidFill>
            <a:srgbClr val="0B5394"/>
          </a:solidFill>
          <a:ln>
            <a:noFill/>
          </a:ln>
        </p:spPr>
        <p:txBody>
          <a:bodyPr spcFirstLastPara="1" wrap="square" lIns="90000" tIns="45000" rIns="90000" bIns="45000" anchor="t" anchorCtr="0">
            <a:noAutofit/>
          </a:bodyPr>
          <a:lstStyle/>
          <a:p>
            <a:pPr lvl="0">
              <a:buClr>
                <a:schemeClr val="lt1"/>
              </a:buClr>
            </a:pPr>
            <a:r>
              <a:rPr lang="en-US" sz="2000" b="1" dirty="0">
                <a:solidFill>
                  <a:schemeClr val="lt1"/>
                </a:solidFill>
                <a:latin typeface="Questrial"/>
                <a:sym typeface="Questrial"/>
              </a:rPr>
              <a:t>Apache Kafka – 360 </a:t>
            </a:r>
            <a:r>
              <a:rPr lang="en-US" sz="2000" b="1" dirty="0" smtClean="0">
                <a:solidFill>
                  <a:schemeClr val="lt1"/>
                </a:solidFill>
                <a:latin typeface="Questrial"/>
                <a:sym typeface="Questrial"/>
              </a:rPr>
              <a:t>View</a:t>
            </a:r>
            <a:endParaRPr lang="en-US" sz="2000" dirty="0"/>
          </a:p>
        </p:txBody>
      </p:sp>
      <p:sp>
        <p:nvSpPr>
          <p:cNvPr id="168" name="Shape 168"/>
          <p:cNvSpPr txBox="1"/>
          <p:nvPr/>
        </p:nvSpPr>
        <p:spPr>
          <a:xfrm>
            <a:off x="0" y="631500"/>
            <a:ext cx="9042900" cy="3880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Font typeface="Arial"/>
              <a:buNone/>
            </a:pPr>
            <a:r>
              <a:rPr lang="en" sz="1600" b="0" i="0" u="none" strike="noStrike" cap="none" dirty="0">
                <a:solidFill>
                  <a:srgbClr val="000000"/>
                </a:solidFill>
                <a:latin typeface="Arial"/>
                <a:ea typeface="Arial"/>
                <a:cs typeface="Arial"/>
                <a:sym typeface="Arial"/>
              </a:rPr>
              <a:t>           </a:t>
            </a:r>
            <a:r>
              <a:rPr lang="en" sz="1600" b="0" i="0" u="none" strike="noStrike" cap="none" dirty="0">
                <a:solidFill>
                  <a:srgbClr val="000000"/>
                </a:solidFill>
                <a:latin typeface="Proxima Nova"/>
                <a:ea typeface="Proxima Nova"/>
                <a:cs typeface="Proxima Nova"/>
                <a:sym typeface="Proxima Nova"/>
              </a:rPr>
              <a:t>      </a:t>
            </a:r>
            <a:r>
              <a:rPr lang="en" sz="2000" b="0" i="0" u="none" strike="noStrike" cap="none" dirty="0">
                <a:solidFill>
                  <a:srgbClr val="000000"/>
                </a:solidFill>
                <a:latin typeface="Proxima Nova"/>
                <a:ea typeface="Proxima Nova"/>
                <a:cs typeface="Proxima Nova"/>
                <a:sym typeface="Proxima Nova"/>
              </a:rPr>
              <a:t>Chapter </a:t>
            </a:r>
            <a:r>
              <a:rPr lang="en" sz="2000" b="0" i="0" u="none" strike="noStrike" cap="none" dirty="0" smtClean="0">
                <a:solidFill>
                  <a:srgbClr val="000000"/>
                </a:solidFill>
                <a:latin typeface="Proxima Nova"/>
                <a:ea typeface="Proxima Nova"/>
                <a:cs typeface="Proxima Nova"/>
                <a:sym typeface="Proxima Nova"/>
              </a:rPr>
              <a:t>2</a:t>
            </a:r>
            <a:endParaRPr dirty="0"/>
          </a:p>
          <a:p>
            <a:pPr>
              <a:lnSpc>
                <a:spcPct val="150000"/>
              </a:lnSpc>
            </a:pPr>
            <a:r>
              <a:rPr lang="en" sz="1600" b="1" i="0" u="none" strike="noStrike" cap="none" dirty="0">
                <a:solidFill>
                  <a:srgbClr val="000000"/>
                </a:solidFill>
                <a:latin typeface="Proxima Nova"/>
                <a:ea typeface="Proxima Nova"/>
                <a:cs typeface="Proxima Nova"/>
                <a:sym typeface="Proxima Nova"/>
              </a:rPr>
              <a:t>           </a:t>
            </a:r>
            <a:r>
              <a:rPr lang="en" sz="2000" b="1" i="0" u="none" strike="noStrike" cap="none" dirty="0">
                <a:solidFill>
                  <a:srgbClr val="000000"/>
                </a:solidFill>
                <a:latin typeface="Proxima Nova"/>
                <a:ea typeface="Proxima Nova"/>
                <a:cs typeface="Proxima Nova"/>
                <a:sym typeface="Proxima Nova"/>
              </a:rPr>
              <a:t>      </a:t>
            </a:r>
            <a:r>
              <a:rPr lang="en" sz="2000" b="1" dirty="0">
                <a:latin typeface="Proxima Nova"/>
                <a:ea typeface="Proxima Nova"/>
                <a:cs typeface="Proxima Nova"/>
                <a:sym typeface="Proxima Nova"/>
              </a:rPr>
              <a:t>Introduction to Data Ingestion</a:t>
            </a:r>
          </a:p>
          <a:p>
            <a:pPr marL="0" marR="0" lvl="0" indent="0" algn="l" rtl="0">
              <a:lnSpc>
                <a:spcPct val="150000"/>
              </a:lnSpc>
              <a:spcBef>
                <a:spcPts val="0"/>
              </a:spcBef>
              <a:spcAft>
                <a:spcPts val="0"/>
              </a:spcAft>
              <a:buClr>
                <a:srgbClr val="000000"/>
              </a:buClr>
              <a:buFont typeface="Proxima Nova"/>
              <a:buNone/>
            </a:pPr>
            <a:endParaRPr dirty="0"/>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rgbClr val="000000"/>
              </a:solidFill>
              <a:latin typeface="Arial"/>
              <a:ea typeface="Arial"/>
              <a:cs typeface="Arial"/>
              <a:sym typeface="Arial"/>
            </a:endParaRPr>
          </a:p>
        </p:txBody>
      </p:sp>
      <p:sp>
        <p:nvSpPr>
          <p:cNvPr id="169" name="Shape 169"/>
          <p:cNvSpPr txBox="1"/>
          <p:nvPr/>
        </p:nvSpPr>
        <p:spPr>
          <a:xfrm>
            <a:off x="353800" y="386010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70" name="Shape 170"/>
          <p:cNvCxnSpPr/>
          <p:nvPr/>
        </p:nvCxnSpPr>
        <p:spPr>
          <a:xfrm rot="10800000" flipH="1">
            <a:off x="759225" y="2170650"/>
            <a:ext cx="7752600" cy="10800"/>
          </a:xfrm>
          <a:prstGeom prst="straightConnector1">
            <a:avLst/>
          </a:prstGeom>
          <a:noFill/>
          <a:ln w="9525" cap="flat" cmpd="sng">
            <a:solidFill>
              <a:srgbClr val="073763"/>
            </a:solidFill>
            <a:prstDash val="solid"/>
            <a:round/>
            <a:headEnd type="none" w="sm" len="sm"/>
            <a:tailEnd type="none" w="sm" len="sm"/>
          </a:ln>
        </p:spPr>
      </p:cxnSp>
      <p:sp>
        <p:nvSpPr>
          <p:cNvPr id="171" name="Shape 171"/>
          <p:cNvSpPr/>
          <p:nvPr/>
        </p:nvSpPr>
        <p:spPr>
          <a:xfrm>
            <a:off x="117625" y="2007300"/>
            <a:ext cx="780600" cy="337500"/>
          </a:xfrm>
          <a:prstGeom prst="chevron">
            <a:avLst>
              <a:gd name="adj" fmla="val 50000"/>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158172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863890"/>
            <a:ext cx="3875100" cy="3046988"/>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 </a:t>
            </a:r>
          </a:p>
          <a:p>
            <a:pPr marL="457200" indent="-330200">
              <a:lnSpc>
                <a:spcPct val="150000"/>
              </a:lnSpc>
              <a:buClr>
                <a:schemeClr val="dk1"/>
              </a:buClr>
              <a:buSzPts val="1600"/>
              <a:buFont typeface="Proxima Nova"/>
              <a:buChar char="❏"/>
            </a:pPr>
            <a:r>
              <a:rPr lang="en-US" sz="1600" dirty="0" smtClean="0">
                <a:latin typeface="Proxima Nova" charset="0"/>
              </a:rPr>
              <a:t>At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a:t>
            </a:r>
          </a:p>
          <a:p>
            <a:pPr marL="457200" indent="-330200">
              <a:lnSpc>
                <a:spcPct val="150000"/>
              </a:lnSpc>
              <a:buClr>
                <a:schemeClr val="dk1"/>
              </a:buClr>
              <a:buSzPts val="1600"/>
              <a:buFont typeface="Proxima Nova"/>
              <a:buChar char="❏"/>
            </a:pPr>
            <a:r>
              <a:rPr lang="en-US" sz="1600" b="1" dirty="0" smtClean="0">
                <a:latin typeface="Proxima Nova" charset="0"/>
              </a:rPr>
              <a:t>Using ConsumerRebalanceListener</a:t>
            </a:r>
          </a:p>
          <a:p>
            <a:pPr marL="457200" indent="-330200">
              <a:lnSpc>
                <a:spcPct val="150000"/>
              </a:lnSpc>
              <a:buClr>
                <a:schemeClr val="dk1"/>
              </a:buClr>
              <a:buSzPts val="1600"/>
              <a:buFont typeface="Proxima Nova"/>
              <a:buChar char="❏"/>
            </a:pPr>
            <a:endParaRPr lang="en" sz="1600" dirty="0">
              <a:solidFill>
                <a:schemeClr val="dk1"/>
              </a:solidFill>
              <a:latin typeface="Proxima Nova" charset="0"/>
              <a:sym typeface="Proxima Nova"/>
            </a:endParaRP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54442" y="313740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419600" y="1352550"/>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411766" y="1750544"/>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419600" y="2056923"/>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419600" y="2396400"/>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419600" y="1744773"/>
            <a:ext cx="279300" cy="258900"/>
          </a:xfrm>
          <a:prstGeom prst="rect">
            <a:avLst/>
          </a:prstGeom>
          <a:noFill/>
          <a:ln>
            <a:noFill/>
          </a:ln>
        </p:spPr>
      </p:pic>
    </p:spTree>
    <p:extLst>
      <p:ext uri="{BB962C8B-B14F-4D97-AF65-F5344CB8AC3E}">
        <p14:creationId xmlns:p14="http://schemas.microsoft.com/office/powerpoint/2010/main" val="194292745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US" sz="1600" b="1" dirty="0">
                <a:latin typeface="Proxima Nova" charset="0"/>
              </a:rPr>
              <a:t>ConsumerRebalanceListener</a:t>
            </a:r>
          </a:p>
        </p:txBody>
      </p:sp>
      <p:sp>
        <p:nvSpPr>
          <p:cNvPr id="4" name="TextBox 3"/>
          <p:cNvSpPr txBox="1"/>
          <p:nvPr/>
        </p:nvSpPr>
        <p:spPr>
          <a:xfrm>
            <a:off x="381000" y="1123950"/>
            <a:ext cx="8153400" cy="3754874"/>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When the situation arises to adjust the number of partitions, rebalance will be triggered.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When Kafka is managing the group membership, a partition re-assignment will be triggered any time the members of the group change or the subscription of the members changes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can occur when processes die, new process instances are added or old instances come back to life after failure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There are many uses for this functionality. One common use is saving offsets in a custom store. By saving offsets in the </a:t>
            </a:r>
            <a:r>
              <a:rPr lang="en-IN" dirty="0" err="1">
                <a:latin typeface="Proxima Nova" charset="0"/>
              </a:rPr>
              <a:t>onPartitionsRevoked</a:t>
            </a:r>
            <a:r>
              <a:rPr lang="en-IN" dirty="0">
                <a:latin typeface="Proxima Nova" charset="0"/>
              </a:rPr>
              <a:t>(Collection) call we can ensure that any time partition assignment changes the offset </a:t>
            </a:r>
            <a:r>
              <a:rPr lang="en-IN" dirty="0" err="1" smtClean="0">
                <a:latin typeface="Proxima Nova" charset="0"/>
              </a:rPr>
              <a:t>getss</a:t>
            </a:r>
            <a:r>
              <a:rPr lang="en-IN" dirty="0" smtClean="0">
                <a:latin typeface="Proxima Nova" charset="0"/>
              </a:rPr>
              <a:t> </a:t>
            </a:r>
            <a:r>
              <a:rPr lang="en-IN" dirty="0">
                <a:latin typeface="Proxima Nova" charset="0"/>
              </a:rPr>
              <a:t>saved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Another use is flushing out any kind of cache of intermediate results the consumer may be keeping</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a:latin typeface="Proxima Nova" charset="0"/>
              </a:rPr>
              <a:t>C</a:t>
            </a:r>
            <a:r>
              <a:rPr lang="en-IN" dirty="0" err="1" smtClean="0">
                <a:latin typeface="Proxima Nova" charset="0"/>
              </a:rPr>
              <a:t>allback</a:t>
            </a:r>
            <a:r>
              <a:rPr lang="en-IN" dirty="0" smtClean="0">
                <a:latin typeface="Proxima Nova" charset="0"/>
              </a:rPr>
              <a:t> </a:t>
            </a:r>
            <a:r>
              <a:rPr lang="en-IN" dirty="0">
                <a:latin typeface="Proxima Nova" charset="0"/>
              </a:rPr>
              <a:t>will execute in the user thread as part of the poll(long) call whenever partition assignment changes.</a:t>
            </a:r>
          </a:p>
        </p:txBody>
      </p:sp>
    </p:spTree>
    <p:extLst>
      <p:ext uri="{BB962C8B-B14F-4D97-AF65-F5344CB8AC3E}">
        <p14:creationId xmlns:p14="http://schemas.microsoft.com/office/powerpoint/2010/main" val="148282922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 and Consumer</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US" sz="1600" b="1" dirty="0">
                <a:latin typeface="Proxima Nova" charset="0"/>
              </a:rPr>
              <a:t>ConsumerRebalanceListener</a:t>
            </a:r>
          </a:p>
        </p:txBody>
      </p:sp>
      <p:sp>
        <p:nvSpPr>
          <p:cNvPr id="4" name="TextBox 3"/>
          <p:cNvSpPr txBox="1"/>
          <p:nvPr/>
        </p:nvSpPr>
        <p:spPr>
          <a:xfrm>
            <a:off x="381000" y="1123950"/>
            <a:ext cx="8153400" cy="3647152"/>
          </a:xfrm>
          <a:prstGeom prst="rect">
            <a:avLst/>
          </a:prstGeom>
          <a:noFill/>
        </p:spPr>
        <p:txBody>
          <a:bodyPr wrap="square" rtlCol="0">
            <a:spAutoFit/>
          </a:bodyPr>
          <a:lstStyle/>
          <a:p>
            <a:r>
              <a:rPr lang="en-IN" b="1" dirty="0" smtClean="0">
                <a:latin typeface="Proxima Nova" charset="0"/>
              </a:rPr>
              <a:t>Code Snippet</a:t>
            </a:r>
          </a:p>
          <a:p>
            <a:endParaRPr lang="en-IN" b="1" dirty="0">
              <a:latin typeface="Proxima Nova" charset="0"/>
            </a:endParaRPr>
          </a:p>
          <a:p>
            <a:r>
              <a:rPr lang="en-IN" dirty="0" smtClean="0"/>
              <a:t>	</a:t>
            </a:r>
            <a:r>
              <a:rPr lang="en-IN" sz="1050" dirty="0" smtClean="0">
                <a:latin typeface="Proxima Nova" charset="0"/>
              </a:rPr>
              <a:t>public </a:t>
            </a:r>
            <a:r>
              <a:rPr lang="en-IN" sz="1050" dirty="0">
                <a:latin typeface="Proxima Nova" charset="0"/>
              </a:rPr>
              <a:t>class </a:t>
            </a:r>
            <a:r>
              <a:rPr lang="en-IN" sz="1050" dirty="0" err="1">
                <a:latin typeface="Proxima Nova" charset="0"/>
              </a:rPr>
              <a:t>SaveOffsetsOnRebalance</a:t>
            </a:r>
            <a:r>
              <a:rPr lang="en-IN" sz="1050" dirty="0">
                <a:latin typeface="Proxima Nova" charset="0"/>
              </a:rPr>
              <a:t> implements </a:t>
            </a:r>
            <a:r>
              <a:rPr lang="en-IN" sz="1050" dirty="0" err="1">
                <a:latin typeface="Proxima Nova" charset="0"/>
              </a:rPr>
              <a:t>ConsumerRebalanceListener</a:t>
            </a:r>
            <a:r>
              <a:rPr lang="en-IN" sz="1050" dirty="0">
                <a:latin typeface="Proxima Nova" charset="0"/>
              </a:rPr>
              <a:t> { </a:t>
            </a:r>
            <a:endParaRPr lang="en-IN" sz="1050" dirty="0" smtClean="0">
              <a:latin typeface="Proxima Nova" charset="0"/>
            </a:endParaRPr>
          </a:p>
          <a:p>
            <a:r>
              <a:rPr lang="en-IN" sz="1050" dirty="0">
                <a:latin typeface="Proxima Nova" charset="0"/>
              </a:rPr>
              <a:t>	</a:t>
            </a:r>
            <a:r>
              <a:rPr lang="en-IN" sz="1050" dirty="0" smtClean="0">
                <a:latin typeface="Proxima Nova" charset="0"/>
              </a:rPr>
              <a:t>private </a:t>
            </a:r>
            <a:r>
              <a:rPr lang="en-IN" sz="1050" dirty="0">
                <a:latin typeface="Proxima Nova" charset="0"/>
              </a:rPr>
              <a:t>Consumer&lt;?,?&gt; consumer; </a:t>
            </a:r>
            <a:endParaRPr lang="en-IN" sz="1050" dirty="0" smtClean="0">
              <a:latin typeface="Proxima Nova" charset="0"/>
            </a:endParaRPr>
          </a:p>
          <a:p>
            <a:r>
              <a:rPr lang="en-IN" sz="1050" dirty="0">
                <a:latin typeface="Proxima Nova" charset="0"/>
              </a:rPr>
              <a:t>	</a:t>
            </a:r>
            <a:endParaRPr lang="en-IN" sz="1050" dirty="0" smtClean="0">
              <a:latin typeface="Proxima Nova" charset="0"/>
            </a:endParaRPr>
          </a:p>
          <a:p>
            <a:r>
              <a:rPr lang="en-IN" sz="1050" dirty="0">
                <a:latin typeface="Proxima Nova" charset="0"/>
              </a:rPr>
              <a:t>	</a:t>
            </a:r>
            <a:r>
              <a:rPr lang="en-IN" sz="1050" dirty="0" smtClean="0">
                <a:latin typeface="Proxima Nova" charset="0"/>
              </a:rPr>
              <a:t>public </a:t>
            </a:r>
            <a:r>
              <a:rPr lang="en-IN" sz="1050" dirty="0" err="1">
                <a:latin typeface="Proxima Nova" charset="0"/>
              </a:rPr>
              <a:t>SaveOffsetsOnRebalance</a:t>
            </a:r>
            <a:r>
              <a:rPr lang="en-IN" sz="1050" dirty="0">
                <a:latin typeface="Proxima Nova" charset="0"/>
              </a:rPr>
              <a:t>(Consumer&lt;?,?&gt; consumer) { </a:t>
            </a:r>
            <a:endParaRPr lang="en-IN" sz="1050" dirty="0" smtClean="0">
              <a:latin typeface="Proxima Nova" charset="0"/>
            </a:endParaRPr>
          </a:p>
          <a:p>
            <a:r>
              <a:rPr lang="en-IN" sz="1050" dirty="0">
                <a:latin typeface="Proxima Nova" charset="0"/>
              </a:rPr>
              <a:t>	</a:t>
            </a:r>
            <a:r>
              <a:rPr lang="en-IN" sz="1050" dirty="0" smtClean="0">
                <a:latin typeface="Proxima Nova" charset="0"/>
              </a:rPr>
              <a:t>	</a:t>
            </a:r>
            <a:r>
              <a:rPr lang="en-IN" sz="1050" dirty="0" err="1" smtClean="0">
                <a:latin typeface="Proxima Nova" charset="0"/>
              </a:rPr>
              <a:t>this.consumer</a:t>
            </a:r>
            <a:r>
              <a:rPr lang="en-IN" sz="1050" dirty="0" smtClean="0">
                <a:latin typeface="Proxima Nova" charset="0"/>
              </a:rPr>
              <a:t> </a:t>
            </a:r>
            <a:r>
              <a:rPr lang="en-IN" sz="1050" dirty="0">
                <a:latin typeface="Proxima Nova" charset="0"/>
              </a:rPr>
              <a:t>= consumer; </a:t>
            </a:r>
            <a:endParaRPr lang="en-IN" sz="1050" dirty="0" smtClean="0">
              <a:latin typeface="Proxima Nova" charset="0"/>
            </a:endParaRPr>
          </a:p>
          <a:p>
            <a:r>
              <a:rPr lang="en-IN" sz="1050" dirty="0">
                <a:latin typeface="Proxima Nova" charset="0"/>
              </a:rPr>
              <a:t>	</a:t>
            </a:r>
            <a:r>
              <a:rPr lang="en-IN" sz="1050" dirty="0" smtClean="0">
                <a:latin typeface="Proxima Nova" charset="0"/>
              </a:rPr>
              <a:t>} </a:t>
            </a:r>
          </a:p>
          <a:p>
            <a:endParaRPr lang="en-IN" sz="1050" dirty="0">
              <a:latin typeface="Proxima Nova" charset="0"/>
            </a:endParaRPr>
          </a:p>
          <a:p>
            <a:r>
              <a:rPr lang="en-IN" sz="1050" dirty="0" smtClean="0">
                <a:latin typeface="Proxima Nova" charset="0"/>
              </a:rPr>
              <a:t>	public </a:t>
            </a:r>
            <a:r>
              <a:rPr lang="en-IN" sz="1050" dirty="0">
                <a:latin typeface="Proxima Nova" charset="0"/>
              </a:rPr>
              <a:t>void </a:t>
            </a:r>
            <a:r>
              <a:rPr lang="en-IN" sz="1050" dirty="0" err="1">
                <a:latin typeface="Proxima Nova" charset="0"/>
              </a:rPr>
              <a:t>onPartitionsRevoked</a:t>
            </a:r>
            <a:r>
              <a:rPr lang="en-IN" sz="1050" dirty="0">
                <a:latin typeface="Proxima Nova" charset="0"/>
              </a:rPr>
              <a:t>(Collection&lt;</a:t>
            </a:r>
            <a:r>
              <a:rPr lang="en-IN" sz="1050" dirty="0" err="1">
                <a:latin typeface="Proxima Nova" charset="0"/>
              </a:rPr>
              <a:t>TopicPartition</a:t>
            </a:r>
            <a:r>
              <a:rPr lang="en-IN" sz="1050" dirty="0">
                <a:latin typeface="Proxima Nova" charset="0"/>
              </a:rPr>
              <a:t>&gt; partitions) { </a:t>
            </a:r>
            <a:endParaRPr lang="en-IN" sz="1050" dirty="0" smtClean="0">
              <a:latin typeface="Proxima Nova" charset="0"/>
            </a:endParaRPr>
          </a:p>
          <a:p>
            <a:r>
              <a:rPr lang="en-IN" sz="1050" dirty="0">
                <a:latin typeface="Proxima Nova" charset="0"/>
              </a:rPr>
              <a:t>	</a:t>
            </a:r>
            <a:r>
              <a:rPr lang="en-IN" sz="1050" dirty="0" smtClean="0">
                <a:latin typeface="Proxima Nova" charset="0"/>
              </a:rPr>
              <a:t>	// </a:t>
            </a:r>
            <a:r>
              <a:rPr lang="en-IN" sz="1050" dirty="0">
                <a:latin typeface="Proxima Nova" charset="0"/>
              </a:rPr>
              <a:t>save the offsets in an external store using some custom code not described here </a:t>
            </a:r>
            <a:r>
              <a:rPr lang="en-IN" sz="1050" dirty="0" smtClean="0">
                <a:latin typeface="Proxima Nova" charset="0"/>
              </a:rPr>
              <a:t>	</a:t>
            </a:r>
          </a:p>
          <a:p>
            <a:r>
              <a:rPr lang="en-IN" sz="1050" dirty="0">
                <a:latin typeface="Proxima Nova" charset="0"/>
              </a:rPr>
              <a:t>	</a:t>
            </a:r>
            <a:r>
              <a:rPr lang="en-IN" sz="1050" dirty="0" smtClean="0">
                <a:latin typeface="Proxima Nova" charset="0"/>
              </a:rPr>
              <a:t>	for(</a:t>
            </a:r>
            <a:r>
              <a:rPr lang="en-IN" sz="1050" dirty="0" err="1" smtClean="0">
                <a:latin typeface="Proxima Nova" charset="0"/>
              </a:rPr>
              <a:t>TopicPartition</a:t>
            </a:r>
            <a:r>
              <a:rPr lang="en-IN" sz="1050" dirty="0" smtClean="0">
                <a:latin typeface="Proxima Nova" charset="0"/>
              </a:rPr>
              <a:t> </a:t>
            </a:r>
            <a:r>
              <a:rPr lang="en-IN" sz="1050" dirty="0">
                <a:latin typeface="Proxima Nova" charset="0"/>
              </a:rPr>
              <a:t>partition: partitions) </a:t>
            </a:r>
            <a:r>
              <a:rPr lang="en-IN" sz="1050" dirty="0" smtClean="0">
                <a:latin typeface="Proxima Nova" charset="0"/>
              </a:rPr>
              <a:t>					</a:t>
            </a:r>
            <a:r>
              <a:rPr lang="en-IN" sz="1050" dirty="0" err="1" smtClean="0">
                <a:latin typeface="Proxima Nova" charset="0"/>
              </a:rPr>
              <a:t>saveOffsetInExternalStore</a:t>
            </a:r>
            <a:r>
              <a:rPr lang="en-IN" sz="1050" dirty="0" smtClean="0">
                <a:latin typeface="Proxima Nova" charset="0"/>
              </a:rPr>
              <a:t>(</a:t>
            </a:r>
            <a:r>
              <a:rPr lang="en-IN" sz="1050" dirty="0" err="1" smtClean="0">
                <a:latin typeface="Proxima Nova" charset="0"/>
              </a:rPr>
              <a:t>consumer.position</a:t>
            </a:r>
            <a:r>
              <a:rPr lang="en-IN" sz="1050" dirty="0" smtClean="0">
                <a:latin typeface="Proxima Nova" charset="0"/>
              </a:rPr>
              <a:t>(partition</a:t>
            </a:r>
            <a:r>
              <a:rPr lang="en-IN" sz="1050" dirty="0">
                <a:latin typeface="Proxima Nova" charset="0"/>
              </a:rPr>
              <a:t>)); </a:t>
            </a:r>
            <a:endParaRPr lang="en-IN" sz="1050" dirty="0" smtClean="0">
              <a:latin typeface="Proxima Nova" charset="0"/>
            </a:endParaRPr>
          </a:p>
          <a:p>
            <a:r>
              <a:rPr lang="en-IN" sz="1050" dirty="0">
                <a:latin typeface="Proxima Nova" charset="0"/>
              </a:rPr>
              <a:t>	</a:t>
            </a:r>
            <a:r>
              <a:rPr lang="en-IN" sz="1050" dirty="0" smtClean="0">
                <a:latin typeface="Proxima Nova" charset="0"/>
              </a:rPr>
              <a:t>} </a:t>
            </a:r>
          </a:p>
          <a:p>
            <a:endParaRPr lang="en-IN" sz="1050" dirty="0">
              <a:latin typeface="Proxima Nova" charset="0"/>
            </a:endParaRPr>
          </a:p>
          <a:p>
            <a:r>
              <a:rPr lang="en-IN" sz="1050" dirty="0" smtClean="0">
                <a:latin typeface="Proxima Nova" charset="0"/>
              </a:rPr>
              <a:t>	public </a:t>
            </a:r>
            <a:r>
              <a:rPr lang="en-IN" sz="1050" dirty="0">
                <a:latin typeface="Proxima Nova" charset="0"/>
              </a:rPr>
              <a:t>void </a:t>
            </a:r>
            <a:r>
              <a:rPr lang="en-IN" sz="1050" dirty="0" err="1">
                <a:latin typeface="Proxima Nova" charset="0"/>
              </a:rPr>
              <a:t>onPartitionsAssigned</a:t>
            </a:r>
            <a:r>
              <a:rPr lang="en-IN" sz="1050" dirty="0">
                <a:latin typeface="Proxima Nova" charset="0"/>
              </a:rPr>
              <a:t>(Collection&lt;</a:t>
            </a:r>
            <a:r>
              <a:rPr lang="en-IN" sz="1050" dirty="0" err="1">
                <a:latin typeface="Proxima Nova" charset="0"/>
              </a:rPr>
              <a:t>TopicPartition</a:t>
            </a:r>
            <a:r>
              <a:rPr lang="en-IN" sz="1050" dirty="0">
                <a:latin typeface="Proxima Nova" charset="0"/>
              </a:rPr>
              <a:t>&gt; partitions) { </a:t>
            </a:r>
            <a:endParaRPr lang="en-IN" sz="1050" dirty="0" smtClean="0">
              <a:latin typeface="Proxima Nova" charset="0"/>
            </a:endParaRPr>
          </a:p>
          <a:p>
            <a:r>
              <a:rPr lang="en-IN" sz="1050" dirty="0">
                <a:latin typeface="Proxima Nova" charset="0"/>
              </a:rPr>
              <a:t>	</a:t>
            </a:r>
            <a:r>
              <a:rPr lang="en-IN" sz="1050" dirty="0" smtClean="0">
                <a:latin typeface="Proxima Nova" charset="0"/>
              </a:rPr>
              <a:t>	// </a:t>
            </a:r>
            <a:r>
              <a:rPr lang="en-IN" sz="1050" dirty="0">
                <a:latin typeface="Proxima Nova" charset="0"/>
              </a:rPr>
              <a:t>read the offsets from an external store using some custom code not described here </a:t>
            </a:r>
            <a:endParaRPr lang="en-IN" sz="1050" dirty="0" smtClean="0">
              <a:latin typeface="Proxima Nova" charset="0"/>
            </a:endParaRPr>
          </a:p>
          <a:p>
            <a:r>
              <a:rPr lang="en-IN" sz="1050" dirty="0">
                <a:latin typeface="Proxima Nova" charset="0"/>
              </a:rPr>
              <a:t>	</a:t>
            </a:r>
            <a:r>
              <a:rPr lang="en-IN" sz="1050" dirty="0" smtClean="0">
                <a:latin typeface="Proxima Nova" charset="0"/>
              </a:rPr>
              <a:t>	for(</a:t>
            </a:r>
            <a:r>
              <a:rPr lang="en-IN" sz="1050" dirty="0" err="1" smtClean="0">
                <a:latin typeface="Proxima Nova" charset="0"/>
              </a:rPr>
              <a:t>TopicPartition</a:t>
            </a:r>
            <a:r>
              <a:rPr lang="en-IN" sz="1050" dirty="0" smtClean="0">
                <a:latin typeface="Proxima Nova" charset="0"/>
              </a:rPr>
              <a:t> </a:t>
            </a:r>
            <a:r>
              <a:rPr lang="en-IN" sz="1050" dirty="0">
                <a:latin typeface="Proxima Nova" charset="0"/>
              </a:rPr>
              <a:t>partition: partitions) </a:t>
            </a:r>
            <a:endParaRPr lang="en-IN" sz="1050" dirty="0" smtClean="0">
              <a:latin typeface="Proxima Nova" charset="0"/>
            </a:endParaRPr>
          </a:p>
          <a:p>
            <a:r>
              <a:rPr lang="en-IN" sz="1050" dirty="0">
                <a:latin typeface="Proxima Nova" charset="0"/>
              </a:rPr>
              <a:t>	</a:t>
            </a:r>
            <a:r>
              <a:rPr lang="en-IN" sz="1050" dirty="0" smtClean="0">
                <a:latin typeface="Proxima Nova" charset="0"/>
              </a:rPr>
              <a:t>	</a:t>
            </a:r>
            <a:r>
              <a:rPr lang="en-IN" sz="1050" dirty="0" err="1" smtClean="0">
                <a:latin typeface="Proxima Nova" charset="0"/>
              </a:rPr>
              <a:t>consumer.seek</a:t>
            </a:r>
            <a:r>
              <a:rPr lang="en-IN" sz="1050" dirty="0" smtClean="0">
                <a:latin typeface="Proxima Nova" charset="0"/>
              </a:rPr>
              <a:t>(partition</a:t>
            </a:r>
            <a:r>
              <a:rPr lang="en-IN" sz="1050" dirty="0">
                <a:latin typeface="Proxima Nova" charset="0"/>
              </a:rPr>
              <a:t>, </a:t>
            </a:r>
            <a:r>
              <a:rPr lang="en-IN" sz="1050" dirty="0" err="1">
                <a:latin typeface="Proxima Nova" charset="0"/>
              </a:rPr>
              <a:t>readOffsetFromExternalStore</a:t>
            </a:r>
            <a:r>
              <a:rPr lang="en-IN" sz="1050" dirty="0">
                <a:latin typeface="Proxima Nova" charset="0"/>
              </a:rPr>
              <a:t>(partition)); </a:t>
            </a:r>
            <a:endParaRPr lang="en-IN" sz="1050" dirty="0" smtClean="0">
              <a:latin typeface="Proxima Nova" charset="0"/>
            </a:endParaRPr>
          </a:p>
          <a:p>
            <a:r>
              <a:rPr lang="en-IN" sz="1050" dirty="0">
                <a:latin typeface="Proxima Nova" charset="0"/>
              </a:rPr>
              <a:t>	</a:t>
            </a:r>
            <a:r>
              <a:rPr lang="en-IN" sz="1050" dirty="0" smtClean="0">
                <a:latin typeface="Proxima Nova" charset="0"/>
              </a:rPr>
              <a:t>	} </a:t>
            </a:r>
          </a:p>
          <a:p>
            <a:r>
              <a:rPr lang="en-IN" sz="1050" dirty="0" smtClean="0">
                <a:latin typeface="Proxima Nova" charset="0"/>
              </a:rPr>
              <a:t>	}</a:t>
            </a:r>
            <a:endParaRPr lang="en-IN" sz="1050" b="1" dirty="0">
              <a:latin typeface="Proxima Nova" charset="0"/>
            </a:endParaRPr>
          </a:p>
        </p:txBody>
      </p:sp>
    </p:spTree>
    <p:extLst>
      <p:ext uri="{BB962C8B-B14F-4D97-AF65-F5344CB8AC3E}">
        <p14:creationId xmlns:p14="http://schemas.microsoft.com/office/powerpoint/2010/main" val="206072823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Advanced Producer</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Batching by Time and Size</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Compression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Async Producers and Sync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Default partitioning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Custom Partitioning</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4226680" y="960894"/>
            <a:ext cx="3875100" cy="2677656"/>
          </a:xfrm>
          <a:prstGeom prst="rect">
            <a:avLst/>
          </a:prstGeom>
        </p:spPr>
        <p:txBody>
          <a:bodyPr wrap="square">
            <a:spAutoFit/>
          </a:bodyPr>
          <a:lstStyle/>
          <a:p>
            <a:pPr marL="127000">
              <a:lnSpc>
                <a:spcPct val="150000"/>
              </a:lnSpc>
              <a:buClr>
                <a:schemeClr val="dk1"/>
              </a:buClr>
              <a:buSzPts val="1600"/>
            </a:pPr>
            <a:r>
              <a:rPr lang="en" sz="1600" b="1" dirty="0" smtClean="0">
                <a:solidFill>
                  <a:schemeClr val="dk1"/>
                </a:solidFill>
                <a:latin typeface="Proxima Nova" charset="0"/>
                <a:sym typeface="Proxima Nova"/>
              </a:rPr>
              <a:t>Advanced Consumer</a:t>
            </a:r>
          </a:p>
          <a:p>
            <a:pPr marL="457200" indent="-330200">
              <a:lnSpc>
                <a:spcPct val="150000"/>
              </a:lnSpc>
              <a:buClr>
                <a:schemeClr val="dk1"/>
              </a:buClr>
              <a:buSzPts val="1600"/>
              <a:buFont typeface="Proxima Nova"/>
              <a:buChar char="❏"/>
            </a:pPr>
            <a:r>
              <a:rPr lang="en" sz="1600" dirty="0" smtClean="0">
                <a:solidFill>
                  <a:schemeClr val="dk1"/>
                </a:solidFill>
                <a:latin typeface="Proxima Nova" charset="0"/>
                <a:sym typeface="Proxima Nova"/>
              </a:rPr>
              <a:t>Consumer Poll </a:t>
            </a:r>
          </a:p>
          <a:p>
            <a:pPr marL="457200" indent="-330200">
              <a:lnSpc>
                <a:spcPct val="150000"/>
              </a:lnSpc>
              <a:buClr>
                <a:schemeClr val="dk1"/>
              </a:buClr>
              <a:buSzPts val="1600"/>
              <a:buFont typeface="Proxima Nova"/>
              <a:buChar char="❏"/>
            </a:pPr>
            <a:r>
              <a:rPr lang="en-US" sz="1600" dirty="0" smtClean="0">
                <a:latin typeface="Proxima Nova" charset="0"/>
              </a:rPr>
              <a:t>At most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A</a:t>
            </a:r>
            <a:r>
              <a:rPr lang="en-US" sz="1600" dirty="0" smtClean="0">
                <a:latin typeface="Proxima Nova" charset="0"/>
              </a:rPr>
              <a:t>t least once message semantics</a:t>
            </a:r>
            <a:endParaRPr lang="en-IN" sz="1600" dirty="0" smtClean="0">
              <a:latin typeface="Proxima Nova" charset="0"/>
            </a:endParaRPr>
          </a:p>
          <a:p>
            <a:pPr marL="457200" indent="-330200">
              <a:lnSpc>
                <a:spcPct val="150000"/>
              </a:lnSpc>
              <a:buClr>
                <a:schemeClr val="dk1"/>
              </a:buClr>
              <a:buSzPts val="1600"/>
              <a:buFont typeface="Proxima Nova"/>
              <a:buChar char="❏"/>
            </a:pPr>
            <a:r>
              <a:rPr lang="en-US" sz="1600" dirty="0">
                <a:latin typeface="Proxima Nova" charset="0"/>
              </a:rPr>
              <a:t>E</a:t>
            </a:r>
            <a:r>
              <a:rPr lang="en-US" sz="1600" dirty="0" smtClean="0">
                <a:latin typeface="Proxima Nova" charset="0"/>
              </a:rPr>
              <a:t>xactly once message semantics</a:t>
            </a:r>
          </a:p>
          <a:p>
            <a:pPr marL="457200" indent="-330200">
              <a:lnSpc>
                <a:spcPct val="150000"/>
              </a:lnSpc>
              <a:buClr>
                <a:schemeClr val="dk1"/>
              </a:buClr>
              <a:buSzPts val="1600"/>
              <a:buFont typeface="Proxima Nova"/>
              <a:buChar char="❏"/>
            </a:pPr>
            <a:r>
              <a:rPr lang="en-US" sz="1600" dirty="0" smtClean="0">
                <a:latin typeface="Proxima Nova" charset="0"/>
              </a:rPr>
              <a:t>Using ConsumerRebalanceListener</a:t>
            </a:r>
          </a:p>
          <a:p>
            <a:pPr marL="457200" indent="-330200">
              <a:lnSpc>
                <a:spcPct val="150000"/>
              </a:lnSpc>
              <a:buClr>
                <a:schemeClr val="dk1"/>
              </a:buClr>
              <a:buSzPts val="1600"/>
              <a:buFont typeface="Proxima Nova"/>
              <a:buChar char="❏"/>
            </a:pPr>
            <a:endParaRPr lang="en" sz="1600" dirty="0">
              <a:solidFill>
                <a:schemeClr val="dk1"/>
              </a:solidFill>
              <a:latin typeface="Proxima Nova" charset="0"/>
              <a:sym typeface="Proxima Nova"/>
            </a:endParaRPr>
          </a:p>
        </p:txBody>
      </p:sp>
      <p:pic>
        <p:nvPicPr>
          <p:cNvPr id="8" name="Shape 303"/>
          <p:cNvPicPr preferRelativeResize="0"/>
          <p:nvPr/>
        </p:nvPicPr>
        <p:blipFill rotWithShape="1">
          <a:blip r:embed="rId3">
            <a:alphaModFix/>
          </a:blip>
          <a:srcRect/>
          <a:stretch/>
        </p:blipFill>
        <p:spPr>
          <a:xfrm>
            <a:off x="448447" y="12460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41692" y="156638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54442" y="1977688"/>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441692" y="2726101"/>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54442" y="313740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419600" y="1428750"/>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411766" y="1750544"/>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419600" y="2133123"/>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419600" y="2472600"/>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419600" y="1820973"/>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432350" y="2846250"/>
            <a:ext cx="279300" cy="258900"/>
          </a:xfrm>
          <a:prstGeom prst="rect">
            <a:avLst/>
          </a:prstGeom>
          <a:noFill/>
          <a:ln>
            <a:noFill/>
          </a:ln>
        </p:spPr>
      </p:pic>
    </p:spTree>
    <p:extLst>
      <p:ext uri="{BB962C8B-B14F-4D97-AF65-F5344CB8AC3E}">
        <p14:creationId xmlns:p14="http://schemas.microsoft.com/office/powerpoint/2010/main" val="347584309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b="1" dirty="0" smtClean="0">
                <a:solidFill>
                  <a:schemeClr val="dk1"/>
                </a:solidFill>
                <a:latin typeface="Proxima Nova"/>
                <a:ea typeface="Proxima Nova"/>
                <a:cs typeface="Proxima Nova"/>
                <a:sym typeface="Proxima Nova"/>
              </a:rPr>
              <a:t>Schema management in kafka</a:t>
            </a:r>
            <a:endParaRPr b="1"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spTree>
    <p:extLst>
      <p:ext uri="{BB962C8B-B14F-4D97-AF65-F5344CB8AC3E}">
        <p14:creationId xmlns:p14="http://schemas.microsoft.com/office/powerpoint/2010/main" val="25956817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Schema Management in kafka</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Avro File Formation</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Schema Evolution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Schema Registry </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832097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Introduction to Avro File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893100"/>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Avro Data File Format is one part of the Avro project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Avro is an effective data serialisation framework. Widely supported throughout </a:t>
            </a:r>
            <a:r>
              <a:rPr lang="en-IN" dirty="0" err="1" smtClean="0">
                <a:latin typeface="Proxima Nova" charset="0"/>
              </a:rPr>
              <a:t>Hadoop</a:t>
            </a:r>
            <a:r>
              <a:rPr lang="en-IN" dirty="0" smtClean="0">
                <a:latin typeface="Proxima Nova" charset="0"/>
              </a:rPr>
              <a:t> ecosystem.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Offers compatibility with sacrificing performance</a:t>
            </a:r>
          </a:p>
          <a:p>
            <a:pPr lvl="1"/>
            <a:r>
              <a:rPr lang="en-IN" dirty="0">
                <a:latin typeface="Proxima Nova" charset="0"/>
              </a:rPr>
              <a:t>	</a:t>
            </a:r>
            <a:r>
              <a:rPr lang="en-IN" dirty="0" smtClean="0">
                <a:latin typeface="Proxima Nova" charset="0"/>
              </a:rPr>
              <a:t>- Data is serialized according to a schema you define</a:t>
            </a:r>
          </a:p>
          <a:p>
            <a:pPr lvl="1"/>
            <a:r>
              <a:rPr lang="en-IN" dirty="0" smtClean="0">
                <a:latin typeface="Proxima Nova" charset="0"/>
              </a:rPr>
              <a:t>	- Read/write data In java, C, C++, C#,  Python, PHP and other languages</a:t>
            </a:r>
          </a:p>
          <a:p>
            <a:pPr lvl="1"/>
            <a:r>
              <a:rPr lang="en-IN" dirty="0">
                <a:latin typeface="Proxima Nova" charset="0"/>
              </a:rPr>
              <a:t>	</a:t>
            </a:r>
            <a:r>
              <a:rPr lang="en-IN" dirty="0" smtClean="0">
                <a:latin typeface="Proxima Nova" charset="0"/>
              </a:rPr>
              <a:t>- Serializes data using a highly-optimized binary coding</a:t>
            </a:r>
          </a:p>
          <a:p>
            <a:pPr lvl="1"/>
            <a:r>
              <a:rPr lang="en-IN" dirty="0">
                <a:latin typeface="Proxima Nova" charset="0"/>
              </a:rPr>
              <a:t>	</a:t>
            </a:r>
            <a:r>
              <a:rPr lang="en-IN" dirty="0" smtClean="0">
                <a:latin typeface="Proxima Nova" charset="0"/>
              </a:rPr>
              <a:t>- Specifies rules for evolving your schema over time. </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Avro also supports Remote Procedure Calls(RPC)</a:t>
            </a:r>
          </a:p>
          <a:p>
            <a:pPr lvl="2"/>
            <a:r>
              <a:rPr lang="en-IN" dirty="0">
                <a:latin typeface="Proxima Nova" charset="0"/>
              </a:rPr>
              <a:t>	</a:t>
            </a:r>
            <a:r>
              <a:rPr lang="en-IN" dirty="0" smtClean="0">
                <a:latin typeface="Proxima Nova" charset="0"/>
              </a:rPr>
              <a:t>- Can be used for building custom network protocols </a:t>
            </a:r>
          </a:p>
          <a:p>
            <a:pPr lvl="2"/>
            <a:r>
              <a:rPr lang="en-IN" dirty="0">
                <a:latin typeface="Proxima Nova" charset="0"/>
              </a:rPr>
              <a:t>	</a:t>
            </a:r>
          </a:p>
        </p:txBody>
      </p:sp>
    </p:spTree>
    <p:extLst>
      <p:ext uri="{BB962C8B-B14F-4D97-AF65-F5344CB8AC3E}">
        <p14:creationId xmlns:p14="http://schemas.microsoft.com/office/powerpoint/2010/main" val="171018835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Introduction to Avro File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07777"/>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Supported Types in Avro Schema</a:t>
            </a:r>
            <a:endParaRPr lang="en-IN" dirty="0">
              <a:latin typeface="Proxima Nova" charset="0"/>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581150"/>
            <a:ext cx="52197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553712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Introduction to Avro File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07777"/>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Avro also supports complex types</a:t>
            </a:r>
            <a:endParaRPr lang="en-IN" dirty="0">
              <a:latin typeface="Proxima Nova" charset="0"/>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33550"/>
            <a:ext cx="6057900" cy="1920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3867150"/>
            <a:ext cx="6324600" cy="307777"/>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The record type is the most important</a:t>
            </a:r>
            <a:endParaRPr lang="en-IN" dirty="0">
              <a:latin typeface="Proxima Nova" charset="0"/>
            </a:endParaRPr>
          </a:p>
        </p:txBody>
      </p:sp>
    </p:spTree>
    <p:extLst>
      <p:ext uri="{BB962C8B-B14F-4D97-AF65-F5344CB8AC3E}">
        <p14:creationId xmlns:p14="http://schemas.microsoft.com/office/powerpoint/2010/main" val="201487301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Introduction to Avro File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07777"/>
          </a:xfrm>
          <a:prstGeom prst="rect">
            <a:avLst/>
          </a:prstGeom>
          <a:noFill/>
        </p:spPr>
        <p:txBody>
          <a:bodyPr wrap="square" rtlCol="0">
            <a:spAutoFit/>
          </a:bodyPr>
          <a:lstStyle/>
          <a:p>
            <a:pPr marL="285750" indent="-285750">
              <a:buFont typeface="Wingdings" pitchFamily="2" charset="2"/>
              <a:buChar char="q"/>
            </a:pPr>
            <a:r>
              <a:rPr lang="en-IN" dirty="0" err="1" smtClean="0">
                <a:latin typeface="Proxima Nova" charset="0"/>
              </a:rPr>
              <a:t>Sql</a:t>
            </a:r>
            <a:r>
              <a:rPr lang="en-IN" dirty="0" smtClean="0">
                <a:latin typeface="Proxima Nova" charset="0"/>
              </a:rPr>
              <a:t> Create Schema </a:t>
            </a:r>
            <a:endParaRPr lang="en-IN" dirty="0">
              <a:latin typeface="Proxima Nova" charset="0"/>
            </a:endParaRPr>
          </a:p>
        </p:txBody>
      </p:sp>
      <p:sp>
        <p:nvSpPr>
          <p:cNvPr id="2" name="TextBox 1"/>
          <p:cNvSpPr txBox="1"/>
          <p:nvPr/>
        </p:nvSpPr>
        <p:spPr>
          <a:xfrm>
            <a:off x="393290" y="2343150"/>
            <a:ext cx="6324600" cy="307777"/>
          </a:xfrm>
          <a:prstGeom prst="rect">
            <a:avLst/>
          </a:prstGeom>
          <a:noFill/>
        </p:spPr>
        <p:txBody>
          <a:bodyPr wrap="square" rtlCol="0">
            <a:spAutoFit/>
          </a:bodyPr>
          <a:lstStyle/>
          <a:p>
            <a:pPr marL="285750" indent="-285750">
              <a:buFont typeface="Wingdings" pitchFamily="2" charset="2"/>
              <a:buChar char="q"/>
            </a:pPr>
            <a:r>
              <a:rPr lang="en-IN" dirty="0" smtClean="0"/>
              <a:t>Equivalent Avro Schema </a:t>
            </a:r>
            <a:endParaRPr lang="en-IN"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41" y="1431727"/>
            <a:ext cx="4953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800350"/>
            <a:ext cx="48387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508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b="1"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b="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 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spTree>
    <p:extLst>
      <p:ext uri="{BB962C8B-B14F-4D97-AF65-F5344CB8AC3E}">
        <p14:creationId xmlns:p14="http://schemas.microsoft.com/office/powerpoint/2010/main" val="3269750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Introduction to Avro File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738664"/>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Avro also supports setting a default value in the schema </a:t>
            </a:r>
          </a:p>
          <a:p>
            <a:pPr lvl="1"/>
            <a:r>
              <a:rPr lang="en-IN" dirty="0">
                <a:latin typeface="Proxima Nova" charset="0"/>
              </a:rPr>
              <a:t>	</a:t>
            </a:r>
            <a:r>
              <a:rPr lang="en-IN" dirty="0" smtClean="0">
                <a:latin typeface="Proxima Nova" charset="0"/>
              </a:rPr>
              <a:t>- Used when no value was explicitly set for a field </a:t>
            </a:r>
          </a:p>
          <a:p>
            <a:pPr lvl="1"/>
            <a:r>
              <a:rPr lang="en-IN" dirty="0">
                <a:latin typeface="Proxima Nova" charset="0"/>
              </a:rPr>
              <a:t>	</a:t>
            </a:r>
            <a:r>
              <a:rPr lang="en-IN" dirty="0" smtClean="0">
                <a:latin typeface="Proxima Nova" charset="0"/>
              </a:rPr>
              <a:t>- Similar to </a:t>
            </a:r>
            <a:r>
              <a:rPr lang="en-IN" dirty="0" err="1" smtClean="0">
                <a:latin typeface="Proxima Nova" charset="0"/>
              </a:rPr>
              <a:t>Sql</a:t>
            </a:r>
            <a:endParaRPr lang="en-IN" dirty="0">
              <a:latin typeface="Proxima Nova" charset="0"/>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114550"/>
            <a:ext cx="53816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9418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6166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Introduction to Avro File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738664"/>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Avro checks for null values when serializing the data</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Null values are only allowed when explicitly specified in the schema </a:t>
            </a:r>
            <a:endParaRPr lang="en-IN" dirty="0">
              <a:latin typeface="Proxima Nova" charset="0"/>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62150"/>
            <a:ext cx="54768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9427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Container Format		</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246769"/>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Avro also defines a container file format for storing </a:t>
            </a:r>
            <a:r>
              <a:rPr lang="en-IN" dirty="0" err="1" smtClean="0">
                <a:latin typeface="Proxima Nova" charset="0"/>
              </a:rPr>
              <a:t>avro</a:t>
            </a:r>
            <a:r>
              <a:rPr lang="en-IN" dirty="0" smtClean="0">
                <a:latin typeface="Proxima Nova" charset="0"/>
              </a:rPr>
              <a:t> records</a:t>
            </a:r>
          </a:p>
          <a:p>
            <a:pPr lvl="1"/>
            <a:r>
              <a:rPr lang="en-IN" dirty="0" smtClean="0">
                <a:latin typeface="Proxima Nova" charset="0"/>
              </a:rPr>
              <a:t>	- Also known as “ Avro Data File Format”</a:t>
            </a:r>
          </a:p>
          <a:p>
            <a:pPr lvl="1"/>
            <a:r>
              <a:rPr lang="en-IN" dirty="0">
                <a:latin typeface="Proxima Nova" charset="0"/>
              </a:rPr>
              <a:t>	</a:t>
            </a:r>
            <a:r>
              <a:rPr lang="en-IN" dirty="0" smtClean="0">
                <a:latin typeface="Proxima Nova" charset="0"/>
              </a:rPr>
              <a:t>- Cross language support for reading and writing data</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Supports compressing blocks(groups) of records</a:t>
            </a:r>
          </a:p>
          <a:p>
            <a:pPr lvl="1"/>
            <a:r>
              <a:rPr lang="en-IN" dirty="0">
                <a:latin typeface="Proxima Nova" charset="0"/>
              </a:rPr>
              <a:t>	</a:t>
            </a:r>
            <a:r>
              <a:rPr lang="en-IN" dirty="0" smtClean="0">
                <a:latin typeface="Proxima Nova" charset="0"/>
              </a:rPr>
              <a:t>- It is </a:t>
            </a:r>
            <a:r>
              <a:rPr lang="en-IN" dirty="0" err="1" smtClean="0">
                <a:latin typeface="Proxima Nova" charset="0"/>
              </a:rPr>
              <a:t>splittable</a:t>
            </a:r>
            <a:r>
              <a:rPr lang="en-IN" dirty="0" smtClean="0">
                <a:latin typeface="Proxima Nova" charset="0"/>
              </a:rPr>
              <a:t> for efficient processing</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This format is self describing</a:t>
            </a:r>
          </a:p>
          <a:p>
            <a:pPr lvl="3"/>
            <a:r>
              <a:rPr lang="en-IN" dirty="0">
                <a:latin typeface="Proxima Nova" charset="0"/>
              </a:rPr>
              <a:t>	</a:t>
            </a:r>
            <a:r>
              <a:rPr lang="en-IN" dirty="0" smtClean="0">
                <a:latin typeface="Proxima Nova" charset="0"/>
              </a:rPr>
              <a:t>- Each file contains a copy of the schema used to write its data. </a:t>
            </a:r>
          </a:p>
          <a:p>
            <a:pPr lvl="3"/>
            <a:r>
              <a:rPr lang="en-IN" dirty="0">
                <a:latin typeface="Proxima Nova" charset="0"/>
              </a:rPr>
              <a:t>	</a:t>
            </a:r>
            <a:r>
              <a:rPr lang="en-IN" dirty="0" smtClean="0">
                <a:latin typeface="Proxima Nova" charset="0"/>
              </a:rPr>
              <a:t>- All records in a file must use the same schema</a:t>
            </a:r>
            <a:endParaRPr lang="en-IN" dirty="0">
              <a:latin typeface="Proxima Nova" charset="0"/>
            </a:endParaRPr>
          </a:p>
        </p:txBody>
      </p:sp>
    </p:spTree>
    <p:extLst>
      <p:ext uri="{BB962C8B-B14F-4D97-AF65-F5344CB8AC3E}">
        <p14:creationId xmlns:p14="http://schemas.microsoft.com/office/powerpoint/2010/main" val="192540397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Schema Management in kafka</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Avro File Formation</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Schema Evolution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Schema Registry </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436776" y="1885950"/>
            <a:ext cx="279300" cy="258900"/>
          </a:xfrm>
          <a:prstGeom prst="rect">
            <a:avLst/>
          </a:prstGeom>
          <a:noFill/>
          <a:ln>
            <a:noFill/>
          </a:ln>
        </p:spPr>
      </p:pic>
    </p:spTree>
    <p:extLst>
      <p:ext uri="{BB962C8B-B14F-4D97-AF65-F5344CB8AC3E}">
        <p14:creationId xmlns:p14="http://schemas.microsoft.com/office/powerpoint/2010/main" val="421098252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46221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The structure of the data will change over time</a:t>
            </a:r>
          </a:p>
          <a:p>
            <a:pPr lvl="1"/>
            <a:r>
              <a:rPr lang="en-IN" dirty="0">
                <a:latin typeface="Proxima Nova" charset="0"/>
              </a:rPr>
              <a:t>	</a:t>
            </a:r>
            <a:r>
              <a:rPr lang="en-IN" dirty="0" smtClean="0">
                <a:latin typeface="Proxima Nova" charset="0"/>
              </a:rPr>
              <a:t>- Fields may added, removed, changed or renamed. </a:t>
            </a:r>
          </a:p>
          <a:p>
            <a:pPr lvl="1"/>
            <a:r>
              <a:rPr lang="en-IN" dirty="0">
                <a:latin typeface="Proxima Nova" charset="0"/>
              </a:rPr>
              <a:t>	</a:t>
            </a:r>
          </a:p>
          <a:p>
            <a:pPr marL="285750" lvl="1" indent="-285750">
              <a:buFont typeface="Wingdings" pitchFamily="2" charset="2"/>
              <a:buChar char="q"/>
            </a:pPr>
            <a:r>
              <a:rPr lang="en-IN" dirty="0" smtClean="0">
                <a:latin typeface="Proxima Nova" charset="0"/>
              </a:rPr>
              <a:t>These changes can break compatibility with many formats.</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Data written to </a:t>
            </a:r>
            <a:r>
              <a:rPr lang="en-IN" dirty="0" err="1" smtClean="0">
                <a:latin typeface="Proxima Nova" charset="0"/>
              </a:rPr>
              <a:t>avro</a:t>
            </a:r>
            <a:r>
              <a:rPr lang="en-IN" dirty="0" smtClean="0">
                <a:latin typeface="Proxima Nova" charset="0"/>
              </a:rPr>
              <a:t> data files is always readable. 	</a:t>
            </a:r>
          </a:p>
          <a:p>
            <a:pPr lvl="2"/>
            <a:r>
              <a:rPr lang="en-IN" dirty="0">
                <a:latin typeface="Proxima Nova" charset="0"/>
              </a:rPr>
              <a:t>	</a:t>
            </a:r>
            <a:r>
              <a:rPr lang="en-IN" dirty="0" smtClean="0">
                <a:latin typeface="Proxima Nova" charset="0"/>
              </a:rPr>
              <a:t>- The schema used to write the data is embedded in the file itself. </a:t>
            </a:r>
          </a:p>
          <a:p>
            <a:pPr lvl="2"/>
            <a:r>
              <a:rPr lang="en-IN" dirty="0">
                <a:latin typeface="Proxima Nova" charset="0"/>
              </a:rPr>
              <a:t>	</a:t>
            </a:r>
            <a:r>
              <a:rPr lang="en-IN" dirty="0" smtClean="0">
                <a:latin typeface="Proxima Nova" charset="0"/>
              </a:rPr>
              <a:t>- However an application reading data might expect the new structure</a:t>
            </a:r>
          </a:p>
          <a:p>
            <a:pPr lvl="2"/>
            <a:endParaRPr lang="en-IN" dirty="0">
              <a:latin typeface="Proxima Nova" charset="0"/>
            </a:endParaRPr>
          </a:p>
          <a:p>
            <a:pPr marL="285750" lvl="2" indent="-285750">
              <a:buFont typeface="Wingdings" pitchFamily="2" charset="2"/>
              <a:buChar char="q"/>
            </a:pPr>
            <a:r>
              <a:rPr lang="en-IN" dirty="0" smtClean="0">
                <a:latin typeface="Proxima Nova" charset="0"/>
              </a:rPr>
              <a:t>Avro has a unique approach to maintaining the forward compatibility</a:t>
            </a:r>
          </a:p>
          <a:p>
            <a:pPr lvl="3"/>
            <a:r>
              <a:rPr lang="en-IN" dirty="0">
                <a:latin typeface="Proxima Nova" charset="0"/>
              </a:rPr>
              <a:t>	</a:t>
            </a:r>
            <a:r>
              <a:rPr lang="en-IN" dirty="0" smtClean="0">
                <a:latin typeface="Proxima Nova" charset="0"/>
              </a:rPr>
              <a:t>- A Reader can use a different schema than the writer. </a:t>
            </a:r>
          </a:p>
        </p:txBody>
      </p:sp>
    </p:spTree>
    <p:extLst>
      <p:ext uri="{BB962C8B-B14F-4D97-AF65-F5344CB8AC3E}">
        <p14:creationId xmlns:p14="http://schemas.microsoft.com/office/powerpoint/2010/main" val="378305097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07777"/>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Imagine we have written million of records with this schema.</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078" y="1459380"/>
            <a:ext cx="7559322" cy="263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688879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169551"/>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We would like to modernize this based on the schema below</a:t>
            </a:r>
          </a:p>
          <a:p>
            <a:pPr lvl="1"/>
            <a:r>
              <a:rPr lang="en-IN" dirty="0">
                <a:latin typeface="Proxima Nova" charset="0"/>
              </a:rPr>
              <a:t>	</a:t>
            </a:r>
            <a:r>
              <a:rPr lang="en-IN" dirty="0" smtClean="0">
                <a:latin typeface="Proxima Nova" charset="0"/>
              </a:rPr>
              <a:t>- Rename ID field to </a:t>
            </a:r>
            <a:r>
              <a:rPr lang="en-IN" dirty="0" err="1" smtClean="0">
                <a:latin typeface="Proxima Nova" charset="0"/>
              </a:rPr>
              <a:t>customerID</a:t>
            </a:r>
            <a:r>
              <a:rPr lang="en-IN" dirty="0" smtClean="0">
                <a:latin typeface="Proxima Nova" charset="0"/>
              </a:rPr>
              <a:t> and change the type from </a:t>
            </a:r>
            <a:r>
              <a:rPr lang="en-IN" dirty="0" err="1" smtClean="0">
                <a:latin typeface="Proxima Nova" charset="0"/>
              </a:rPr>
              <a:t>int</a:t>
            </a:r>
            <a:r>
              <a:rPr lang="en-IN" dirty="0" smtClean="0">
                <a:latin typeface="Proxima Nova" charset="0"/>
              </a:rPr>
              <a:t> to long</a:t>
            </a:r>
          </a:p>
          <a:p>
            <a:pPr lvl="1"/>
            <a:r>
              <a:rPr lang="en-IN" dirty="0">
                <a:latin typeface="Proxima Nova" charset="0"/>
              </a:rPr>
              <a:t>	</a:t>
            </a:r>
            <a:r>
              <a:rPr lang="en-IN" dirty="0" smtClean="0">
                <a:latin typeface="Proxima Nova" charset="0"/>
              </a:rPr>
              <a:t>- Remove </a:t>
            </a:r>
            <a:r>
              <a:rPr lang="en-IN" dirty="0" err="1" smtClean="0">
                <a:latin typeface="Proxima Nova" charset="0"/>
              </a:rPr>
              <a:t>faxNumber</a:t>
            </a:r>
            <a:r>
              <a:rPr lang="en-IN" dirty="0" smtClean="0">
                <a:latin typeface="Proxima Nova" charset="0"/>
              </a:rPr>
              <a:t> field</a:t>
            </a:r>
          </a:p>
          <a:p>
            <a:pPr lvl="1"/>
            <a:r>
              <a:rPr lang="en-IN" dirty="0">
                <a:latin typeface="Proxima Nova" charset="0"/>
              </a:rPr>
              <a:t>	</a:t>
            </a:r>
            <a:r>
              <a:rPr lang="en-IN" dirty="0" smtClean="0">
                <a:latin typeface="Proxima Nova" charset="0"/>
              </a:rPr>
              <a:t>- Add </a:t>
            </a:r>
            <a:r>
              <a:rPr lang="en-IN" dirty="0" err="1" smtClean="0">
                <a:latin typeface="Proxima Nova" charset="0"/>
              </a:rPr>
              <a:t>prefLang</a:t>
            </a:r>
            <a:r>
              <a:rPr lang="en-IN" dirty="0" smtClean="0">
                <a:latin typeface="Proxima Nova" charset="0"/>
              </a:rPr>
              <a:t> field </a:t>
            </a:r>
          </a:p>
          <a:p>
            <a:pPr lvl="1"/>
            <a:r>
              <a:rPr lang="en-IN" dirty="0">
                <a:latin typeface="Proxima Nova" charset="0"/>
              </a:rPr>
              <a:t>	</a:t>
            </a:r>
            <a:r>
              <a:rPr lang="en-IN" dirty="0" smtClean="0">
                <a:latin typeface="Proxima Nova" charset="0"/>
              </a:rPr>
              <a:t>- Add email field</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7" y="2495550"/>
            <a:ext cx="51911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4661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600438"/>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We could use the new schema to write new data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Applications that use the new schema could read the new data</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Unfortunately new applications wouldn’t be able to read the old data.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We must take a few schema changes to improve the compatibility</a:t>
            </a:r>
          </a:p>
        </p:txBody>
      </p:sp>
    </p:spTree>
    <p:extLst>
      <p:ext uri="{BB962C8B-B14F-4D97-AF65-F5344CB8AC3E}">
        <p14:creationId xmlns:p14="http://schemas.microsoft.com/office/powerpoint/2010/main" val="35865876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738664"/>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If you rename a field, you must specify an alias for the old name(s)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Here we map the old ID field to the new </a:t>
            </a:r>
            <a:r>
              <a:rPr lang="en-IN" dirty="0" err="1" smtClean="0">
                <a:latin typeface="Proxima Nova" charset="0"/>
              </a:rPr>
              <a:t>customerID</a:t>
            </a:r>
            <a:r>
              <a:rPr lang="en-IN" dirty="0" smtClean="0">
                <a:latin typeface="Proxima Nova" charset="0"/>
              </a:rPr>
              <a:t> field. </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62150"/>
            <a:ext cx="585559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608808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523220"/>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Newly-added fields will lack values for the records previously written. You must specify a default value. </a:t>
            </a: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42867"/>
            <a:ext cx="6172200" cy="303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442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141300" y="470625"/>
            <a:ext cx="61356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What is Data Ingestion?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Lambda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Types of Data Ingestion </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Data Ingestion parameters</a:t>
            </a: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Good Practice in Data Ingestion </a:t>
            </a: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085251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600438"/>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The following changes will not affect the existing readers. </a:t>
            </a:r>
          </a:p>
          <a:p>
            <a:r>
              <a:rPr lang="en-IN" dirty="0">
                <a:latin typeface="Proxima Nova" charset="0"/>
              </a:rPr>
              <a:t>	</a:t>
            </a:r>
            <a:r>
              <a:rPr lang="en-IN" dirty="0" smtClean="0">
                <a:latin typeface="Proxima Nova" charset="0"/>
              </a:rPr>
              <a:t>- Adding, changing or removing a doc attribute</a:t>
            </a:r>
          </a:p>
          <a:p>
            <a:r>
              <a:rPr lang="en-IN" dirty="0">
                <a:latin typeface="Proxima Nova" charset="0"/>
              </a:rPr>
              <a:t>	</a:t>
            </a:r>
            <a:r>
              <a:rPr lang="en-IN" dirty="0" smtClean="0">
                <a:latin typeface="Proxima Nova" charset="0"/>
              </a:rPr>
              <a:t>- Changing the field’s default value</a:t>
            </a:r>
          </a:p>
          <a:p>
            <a:r>
              <a:rPr lang="en-IN" dirty="0">
                <a:latin typeface="Proxima Nova" charset="0"/>
              </a:rPr>
              <a:t>	</a:t>
            </a:r>
            <a:r>
              <a:rPr lang="en-IN" dirty="0" smtClean="0">
                <a:latin typeface="Proxima Nova" charset="0"/>
              </a:rPr>
              <a:t>- Adding a new field with a default value</a:t>
            </a:r>
          </a:p>
          <a:p>
            <a:r>
              <a:rPr lang="en-IN" dirty="0">
                <a:latin typeface="Proxima Nova" charset="0"/>
              </a:rPr>
              <a:t>	</a:t>
            </a:r>
            <a:r>
              <a:rPr lang="en-IN" dirty="0" smtClean="0">
                <a:latin typeface="Proxima Nova" charset="0"/>
              </a:rPr>
              <a:t>- Removing a field that specified a default value</a:t>
            </a:r>
          </a:p>
          <a:p>
            <a:r>
              <a:rPr lang="en-IN" dirty="0">
                <a:latin typeface="Proxima Nova" charset="0"/>
              </a:rPr>
              <a:t>	</a:t>
            </a:r>
            <a:r>
              <a:rPr lang="en-IN" dirty="0" smtClean="0">
                <a:latin typeface="Proxima Nova" charset="0"/>
              </a:rPr>
              <a:t>- Promoting a field to a wider type(</a:t>
            </a:r>
            <a:r>
              <a:rPr lang="en-IN" dirty="0" err="1" smtClean="0">
                <a:latin typeface="Proxima Nova" charset="0"/>
              </a:rPr>
              <a:t>eg</a:t>
            </a:r>
            <a:r>
              <a:rPr lang="en-IN" dirty="0" smtClean="0">
                <a:latin typeface="Proxima Nova" charset="0"/>
              </a:rPr>
              <a:t> : </a:t>
            </a:r>
            <a:r>
              <a:rPr lang="en-IN" dirty="0" err="1" smtClean="0">
                <a:latin typeface="Proxima Nova" charset="0"/>
              </a:rPr>
              <a:t>Int</a:t>
            </a:r>
            <a:r>
              <a:rPr lang="en-IN" dirty="0" smtClean="0">
                <a:latin typeface="Proxima Nova" charset="0"/>
              </a:rPr>
              <a:t> to Long)</a:t>
            </a:r>
          </a:p>
          <a:p>
            <a:r>
              <a:rPr lang="en-IN" dirty="0">
                <a:latin typeface="Proxima Nova" charset="0"/>
              </a:rPr>
              <a:t>	</a:t>
            </a:r>
            <a:r>
              <a:rPr lang="en-IN" dirty="0" smtClean="0">
                <a:latin typeface="Proxima Nova" charset="0"/>
              </a:rPr>
              <a:t>- Adding alias for a field</a:t>
            </a:r>
          </a:p>
        </p:txBody>
      </p:sp>
    </p:spTree>
    <p:extLst>
      <p:ext uri="{BB962C8B-B14F-4D97-AF65-F5344CB8AC3E}">
        <p14:creationId xmlns:p14="http://schemas.microsoft.com/office/powerpoint/2010/main" val="316911396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Avro Schema Evolution</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893100"/>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The following changes some changes that might break compatibility</a:t>
            </a:r>
          </a:p>
          <a:p>
            <a:r>
              <a:rPr lang="en-IN" dirty="0">
                <a:latin typeface="Proxima Nova" charset="0"/>
              </a:rPr>
              <a:t>	</a:t>
            </a:r>
            <a:r>
              <a:rPr lang="en-IN" dirty="0" smtClean="0">
                <a:latin typeface="Proxima Nova" charset="0"/>
              </a:rPr>
              <a:t>- Changing the record’s name of namespace</a:t>
            </a:r>
          </a:p>
          <a:p>
            <a:r>
              <a:rPr lang="en-IN" dirty="0">
                <a:latin typeface="Proxima Nova" charset="0"/>
              </a:rPr>
              <a:t>	</a:t>
            </a:r>
            <a:r>
              <a:rPr lang="en-IN" dirty="0" smtClean="0">
                <a:latin typeface="Proxima Nova" charset="0"/>
              </a:rPr>
              <a:t>- Adding a new field without a default value</a:t>
            </a:r>
          </a:p>
          <a:p>
            <a:r>
              <a:rPr lang="en-IN" dirty="0">
                <a:latin typeface="Proxima Nova" charset="0"/>
              </a:rPr>
              <a:t>	</a:t>
            </a:r>
            <a:r>
              <a:rPr lang="en-IN" dirty="0" smtClean="0">
                <a:latin typeface="Proxima Nova" charset="0"/>
              </a:rPr>
              <a:t>- Removing a symbol from an </a:t>
            </a:r>
            <a:r>
              <a:rPr lang="en-IN" dirty="0" err="1" smtClean="0">
                <a:latin typeface="Proxima Nova" charset="0"/>
              </a:rPr>
              <a:t>enum</a:t>
            </a:r>
            <a:endParaRPr lang="en-IN" dirty="0" smtClean="0">
              <a:latin typeface="Proxima Nova" charset="0"/>
            </a:endParaRPr>
          </a:p>
          <a:p>
            <a:r>
              <a:rPr lang="en-IN" dirty="0">
                <a:latin typeface="Proxima Nova" charset="0"/>
              </a:rPr>
              <a:t>	</a:t>
            </a:r>
            <a:r>
              <a:rPr lang="en-IN" dirty="0" smtClean="0">
                <a:latin typeface="Proxima Nova" charset="0"/>
              </a:rPr>
              <a:t>- Removing a type from a union</a:t>
            </a:r>
          </a:p>
          <a:p>
            <a:r>
              <a:rPr lang="en-IN" dirty="0">
                <a:latin typeface="Proxima Nova" charset="0"/>
              </a:rPr>
              <a:t>	</a:t>
            </a:r>
            <a:r>
              <a:rPr lang="en-IN" dirty="0" smtClean="0">
                <a:latin typeface="Proxima Nova" charset="0"/>
              </a:rPr>
              <a:t>- Modifying a field’s type to one that could result in truncation. </a:t>
            </a:r>
          </a:p>
          <a:p>
            <a:endParaRPr lang="en-IN" dirty="0">
              <a:latin typeface="Proxima Nova" charset="0"/>
            </a:endParaRPr>
          </a:p>
          <a:p>
            <a:pPr marL="285750" indent="-285750">
              <a:buFont typeface="Wingdings" pitchFamily="2" charset="2"/>
              <a:buChar char="q"/>
            </a:pPr>
            <a:r>
              <a:rPr lang="en-IN" dirty="0" smtClean="0">
                <a:latin typeface="Proxima Nova" charset="0"/>
              </a:rPr>
              <a:t>To handle with these compatibilities</a:t>
            </a:r>
          </a:p>
          <a:p>
            <a:pPr lvl="1"/>
            <a:r>
              <a:rPr lang="en-IN" dirty="0">
                <a:latin typeface="Proxima Nova" charset="0"/>
              </a:rPr>
              <a:t>	</a:t>
            </a:r>
            <a:r>
              <a:rPr lang="en-IN" dirty="0" smtClean="0">
                <a:latin typeface="Proxima Nova" charset="0"/>
              </a:rPr>
              <a:t>- Read your old data(using the original schema)</a:t>
            </a:r>
          </a:p>
          <a:p>
            <a:pPr lvl="1"/>
            <a:r>
              <a:rPr lang="en-IN" dirty="0">
                <a:latin typeface="Proxima Nova" charset="0"/>
              </a:rPr>
              <a:t>	</a:t>
            </a:r>
            <a:r>
              <a:rPr lang="en-IN" dirty="0" smtClean="0">
                <a:latin typeface="Proxima Nova" charset="0"/>
              </a:rPr>
              <a:t>- Modify data as needed in your application</a:t>
            </a:r>
          </a:p>
          <a:p>
            <a:pPr lvl="1"/>
            <a:r>
              <a:rPr lang="en-IN" dirty="0">
                <a:latin typeface="Proxima Nova" charset="0"/>
              </a:rPr>
              <a:t>	</a:t>
            </a:r>
            <a:r>
              <a:rPr lang="en-IN" dirty="0" smtClean="0">
                <a:latin typeface="Proxima Nova" charset="0"/>
              </a:rPr>
              <a:t>- Write the new data(using the new schema)</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Existing readers/writers may need to be updated to use new schema</a:t>
            </a:r>
          </a:p>
        </p:txBody>
      </p:sp>
    </p:spTree>
    <p:extLst>
      <p:ext uri="{BB962C8B-B14F-4D97-AF65-F5344CB8AC3E}">
        <p14:creationId xmlns:p14="http://schemas.microsoft.com/office/powerpoint/2010/main" val="148115245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127324"/>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Advanced Kafka Producers and Consumers</a:t>
            </a:r>
            <a:endParaRPr dirty="0"/>
          </a:p>
          <a:p>
            <a:pPr marL="0" marR="0" lvl="0" indent="0" algn="l" rtl="0">
              <a:lnSpc>
                <a:spcPct val="100000"/>
              </a:lnSpc>
              <a:spcBef>
                <a:spcPts val="0"/>
              </a:spcBef>
              <a:spcAft>
                <a:spcPts val="0"/>
              </a:spcAft>
              <a:buClr>
                <a:srgbClr val="000000"/>
              </a:buClr>
              <a:buFont typeface="Arial"/>
              <a:buNone/>
            </a:pPr>
            <a:endParaRPr lang="en-IN" sz="2000" b="1" i="0" u="none" strike="noStrike" cap="none" dirty="0" smtClean="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lang="en-IN" sz="2000" b="1"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3579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127000" marR="0" lvl="0" algn="l" rtl="0">
              <a:lnSpc>
                <a:spcPct val="150000"/>
              </a:lnSpc>
              <a:spcBef>
                <a:spcPts val="0"/>
              </a:spcBef>
              <a:spcAft>
                <a:spcPts val="0"/>
              </a:spcAft>
              <a:buClr>
                <a:schemeClr val="dk1"/>
              </a:buClr>
              <a:buSzPts val="1600"/>
            </a:pPr>
            <a:r>
              <a:rPr lang="en" sz="1600" b="1" dirty="0" smtClean="0">
                <a:solidFill>
                  <a:schemeClr val="dk1"/>
                </a:solidFill>
                <a:latin typeface="Proxima Nova"/>
                <a:sym typeface="Proxima Nova"/>
              </a:rPr>
              <a:t>Schema Management in kafka</a:t>
            </a:r>
            <a:endParaRPr lang="en" sz="1600" b="1"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Avro File Formation</a:t>
            </a:r>
            <a:endParaRPr lang="en" sz="1600" dirty="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Schema Evolution</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Schema Registry </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436776" y="1885950"/>
            <a:ext cx="279300" cy="258900"/>
          </a:xfrm>
          <a:prstGeom prst="rect">
            <a:avLst/>
          </a:prstGeom>
          <a:noFill/>
          <a:ln>
            <a:noFill/>
          </a:ln>
        </p:spPr>
      </p:pic>
      <p:pic>
        <p:nvPicPr>
          <p:cNvPr id="5" name="Shape 303"/>
          <p:cNvPicPr preferRelativeResize="0"/>
          <p:nvPr/>
        </p:nvPicPr>
        <p:blipFill rotWithShape="1">
          <a:blip r:embed="rId3">
            <a:alphaModFix/>
          </a:blip>
          <a:srcRect/>
          <a:stretch/>
        </p:blipFill>
        <p:spPr>
          <a:xfrm>
            <a:off x="449526" y="2167800"/>
            <a:ext cx="279300" cy="258900"/>
          </a:xfrm>
          <a:prstGeom prst="rect">
            <a:avLst/>
          </a:prstGeom>
          <a:noFill/>
          <a:ln>
            <a:noFill/>
          </a:ln>
        </p:spPr>
      </p:pic>
    </p:spTree>
    <p:extLst>
      <p:ext uri="{BB962C8B-B14F-4D97-AF65-F5344CB8AC3E}">
        <p14:creationId xmlns:p14="http://schemas.microsoft.com/office/powerpoint/2010/main" val="331978282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10854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Kafka </a:t>
            </a:r>
            <a:r>
              <a:rPr lang="en-IN" dirty="0">
                <a:latin typeface="Proxima Nova" charset="0"/>
              </a:rPr>
              <a:t>Avro serialization project provides </a:t>
            </a:r>
            <a:r>
              <a:rPr lang="en-IN" dirty="0" err="1">
                <a:latin typeface="Proxima Nova" charset="0"/>
              </a:rPr>
              <a:t>serializers</a:t>
            </a:r>
            <a:r>
              <a:rPr lang="en-IN" dirty="0">
                <a:latin typeface="Proxima Nova" charset="0"/>
              </a:rPr>
              <a:t>.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Kafka </a:t>
            </a:r>
            <a:r>
              <a:rPr lang="en-IN" dirty="0">
                <a:latin typeface="Proxima Nova" charset="0"/>
              </a:rPr>
              <a:t>Producers and Consumers that use Kafka Avro serialization handle schema management and serialization of records using Avro and the Schema Registry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When using the Confluent Schema Registry, Producers don’t have to send schema just the schema id which is unique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consumer uses the schema id to look up the full schema from the Confluent Schema Registry if not already cached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Since you don’t have to send the schema with each set of records, this saves time. Not sending the schema with each record or batch of records, speeds up the serialization as only the id of the schema is sent.</a:t>
            </a:r>
            <a:endParaRPr lang="en-IN" dirty="0" smtClean="0">
              <a:latin typeface="Proxima Nova" charset="0"/>
            </a:endParaRPr>
          </a:p>
        </p:txBody>
      </p:sp>
    </p:spTree>
    <p:extLst>
      <p:ext uri="{BB962C8B-B14F-4D97-AF65-F5344CB8AC3E}">
        <p14:creationId xmlns:p14="http://schemas.microsoft.com/office/powerpoint/2010/main" val="374170781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Kafka Producer creates a record/message, which is an Avro record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record contains a schema id and data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 Kafka Avro </a:t>
            </a:r>
            <a:r>
              <a:rPr lang="en-IN" dirty="0" err="1">
                <a:latin typeface="Proxima Nova" charset="0"/>
              </a:rPr>
              <a:t>Serializer</a:t>
            </a:r>
            <a:r>
              <a:rPr lang="en-IN" dirty="0">
                <a:latin typeface="Proxima Nova" charset="0"/>
              </a:rPr>
              <a:t>, the schema is registered if needed and then it serializes the data and schema id.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a:t>
            </a:r>
            <a:r>
              <a:rPr lang="en-IN" dirty="0">
                <a:latin typeface="Proxima Nova" charset="0"/>
              </a:rPr>
              <a:t>Kafka Avro </a:t>
            </a:r>
            <a:r>
              <a:rPr lang="en-IN" dirty="0" err="1">
                <a:latin typeface="Proxima Nova" charset="0"/>
              </a:rPr>
              <a:t>Serializer</a:t>
            </a:r>
            <a:r>
              <a:rPr lang="en-IN" dirty="0">
                <a:latin typeface="Proxima Nova" charset="0"/>
              </a:rPr>
              <a:t> keeps a cache of registered schemas from Schema Registry their schema ids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Consumers receive payloads and </a:t>
            </a:r>
            <a:r>
              <a:rPr lang="en-IN" dirty="0" err="1">
                <a:latin typeface="Proxima Nova" charset="0"/>
              </a:rPr>
              <a:t>deserialize</a:t>
            </a:r>
            <a:r>
              <a:rPr lang="en-IN" dirty="0">
                <a:latin typeface="Proxima Nova" charset="0"/>
              </a:rPr>
              <a:t> them with Kafka Avro </a:t>
            </a:r>
            <a:r>
              <a:rPr lang="en-IN" dirty="0" err="1">
                <a:latin typeface="Proxima Nova" charset="0"/>
              </a:rPr>
              <a:t>Deserializers</a:t>
            </a:r>
            <a:r>
              <a:rPr lang="en-IN" dirty="0">
                <a:latin typeface="Proxima Nova" charset="0"/>
              </a:rPr>
              <a:t> which use the Confluent Schema Registry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a:latin typeface="Proxima Nova" charset="0"/>
              </a:rPr>
              <a:t>Deserializer</a:t>
            </a:r>
            <a:r>
              <a:rPr lang="en-IN" dirty="0">
                <a:latin typeface="Proxima Nova" charset="0"/>
              </a:rPr>
              <a:t> looks up the full schema from cache or Schema Registry based on id.</a:t>
            </a:r>
            <a:endParaRPr lang="en-IN" dirty="0" smtClean="0">
              <a:latin typeface="Proxima Nova" charset="0"/>
            </a:endParaRPr>
          </a:p>
        </p:txBody>
      </p:sp>
    </p:spTree>
    <p:extLst>
      <p:ext uri="{BB962C8B-B14F-4D97-AF65-F5344CB8AC3E}">
        <p14:creationId xmlns:p14="http://schemas.microsoft.com/office/powerpoint/2010/main" val="62092168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Kafka Producer creates a record/message, which is an Avro record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record contains a schema id and data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 Kafka Avro </a:t>
            </a:r>
            <a:r>
              <a:rPr lang="en-IN" dirty="0" err="1">
                <a:latin typeface="Proxima Nova" charset="0"/>
              </a:rPr>
              <a:t>Serializer</a:t>
            </a:r>
            <a:r>
              <a:rPr lang="en-IN" dirty="0">
                <a:latin typeface="Proxima Nova" charset="0"/>
              </a:rPr>
              <a:t>, the schema is registered if needed and then it serializes the data and schema id.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a:t>
            </a:r>
            <a:r>
              <a:rPr lang="en-IN" dirty="0">
                <a:latin typeface="Proxima Nova" charset="0"/>
              </a:rPr>
              <a:t>Kafka Avro </a:t>
            </a:r>
            <a:r>
              <a:rPr lang="en-IN" dirty="0" err="1">
                <a:latin typeface="Proxima Nova" charset="0"/>
              </a:rPr>
              <a:t>Serializer</a:t>
            </a:r>
            <a:r>
              <a:rPr lang="en-IN" dirty="0">
                <a:latin typeface="Proxima Nova" charset="0"/>
              </a:rPr>
              <a:t> keeps a cache of registered schemas from Schema Registry their schema ids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Consumers receive payloads and </a:t>
            </a:r>
            <a:r>
              <a:rPr lang="en-IN" dirty="0" err="1">
                <a:latin typeface="Proxima Nova" charset="0"/>
              </a:rPr>
              <a:t>deserialize</a:t>
            </a:r>
            <a:r>
              <a:rPr lang="en-IN" dirty="0">
                <a:latin typeface="Proxima Nova" charset="0"/>
              </a:rPr>
              <a:t> them with Kafka Avro </a:t>
            </a:r>
            <a:r>
              <a:rPr lang="en-IN" dirty="0" err="1">
                <a:latin typeface="Proxima Nova" charset="0"/>
              </a:rPr>
              <a:t>Deserializers</a:t>
            </a:r>
            <a:r>
              <a:rPr lang="en-IN" dirty="0">
                <a:latin typeface="Proxima Nova" charset="0"/>
              </a:rPr>
              <a:t> which use the Confluent Schema Registry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a:latin typeface="Proxima Nova" charset="0"/>
              </a:rPr>
              <a:t>Deserializer</a:t>
            </a:r>
            <a:r>
              <a:rPr lang="en-IN" dirty="0">
                <a:latin typeface="Proxima Nova" charset="0"/>
              </a:rPr>
              <a:t> looks up the full schema from cache or Schema Registry based on id.</a:t>
            </a:r>
            <a:endParaRPr lang="en-IN" dirty="0" smtClean="0">
              <a:latin typeface="Proxima Nova" charset="0"/>
            </a:endParaRPr>
          </a:p>
        </p:txBody>
      </p:sp>
    </p:spTree>
    <p:extLst>
      <p:ext uri="{BB962C8B-B14F-4D97-AF65-F5344CB8AC3E}">
        <p14:creationId xmlns:p14="http://schemas.microsoft.com/office/powerpoint/2010/main" val="174263733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031325"/>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Consumer has its schema which could be different than the producers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consumer schema is the schema the consumer is expecting the record/message to conform to</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 the Schema Registry a compatibility check is performed and if the two schemas don’t match but are compatible, then the payload transformation happens via Avro Schema Evolution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records can have a Key and a Value and both can have a schema.</a:t>
            </a:r>
            <a:endParaRPr lang="en-IN" dirty="0" smtClean="0">
              <a:latin typeface="Proxima Nova" charset="0"/>
            </a:endParaRPr>
          </a:p>
        </p:txBody>
      </p:sp>
    </p:spTree>
    <p:extLst>
      <p:ext uri="{BB962C8B-B14F-4D97-AF65-F5344CB8AC3E}">
        <p14:creationId xmlns:p14="http://schemas.microsoft.com/office/powerpoint/2010/main" val="156643397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53943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Schema Registry can store schemas for keys and values of Kafka records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It can also list schemas by subject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It </a:t>
            </a:r>
            <a:r>
              <a:rPr lang="en-IN" dirty="0">
                <a:latin typeface="Proxima Nova" charset="0"/>
              </a:rPr>
              <a:t>can list all versions of a subject (schema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It can retrieve a schema by version or id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It can get the latest version of a schema.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Importantly, the Schema Registry can check to see if schema is compatible with a certain version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There is a compatibility level (BACKWARDS, FORWARDS, FULL, NONE) setting for the Schema Registry and an individual subject.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You can manage schemas via a REST API with the Schema registry.</a:t>
            </a:r>
            <a:endParaRPr lang="en-IN" dirty="0" smtClean="0">
              <a:latin typeface="Proxima Nova" charset="0"/>
            </a:endParaRPr>
          </a:p>
        </p:txBody>
      </p:sp>
    </p:spTree>
    <p:extLst>
      <p:ext uri="{BB962C8B-B14F-4D97-AF65-F5344CB8AC3E}">
        <p14:creationId xmlns:p14="http://schemas.microsoft.com/office/powerpoint/2010/main" val="160856846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815882"/>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Backward compatibility means data written with older schema is readable with a newer schema</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Forward compatibility means data written with newer schema is readable with old schemas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Full compatibility means a new version of a schema is backward and forward compatible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None disables schema validation and it not recommended. If you set the level to none then Schema Registry just stores the schema and Schema will not be validated for compatibility at all.</a:t>
            </a:r>
            <a:endParaRPr lang="en-IN" dirty="0" smtClean="0">
              <a:latin typeface="Proxima Nova" charset="0"/>
            </a:endParaRPr>
          </a:p>
        </p:txBody>
      </p:sp>
    </p:spTree>
    <p:extLst>
      <p:ext uri="{BB962C8B-B14F-4D97-AF65-F5344CB8AC3E}">
        <p14:creationId xmlns:p14="http://schemas.microsoft.com/office/powerpoint/2010/main" val="168812599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89310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From Kafka perspective, Schema evolution happens only during deserialization at Consumer (read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Consumer’s schema is different from Producer’s schema, then value or key is automatically modified during deserialization to conform to consumers reader schema if </a:t>
            </a:r>
            <a:r>
              <a:rPr lang="en-IN" dirty="0" smtClean="0">
                <a:latin typeface="Proxima Nova" charset="0"/>
              </a:rPr>
              <a:t>possible</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Avro schema evolution is an automatic transformation of Avro schema between the consumer schema version and what the schema the producer put into the Kafka log</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When Consumer schema is not identical to the Producer schema used to serialize the Kafka Record, then a data transformation is performed on the Kafka record’s key or value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schemas match then no need to do a transformation</a:t>
            </a:r>
            <a:endParaRPr lang="en-IN" dirty="0" smtClean="0">
              <a:latin typeface="Proxima Nova" charset="0"/>
            </a:endParaRPr>
          </a:p>
        </p:txBody>
      </p:sp>
    </p:spTree>
    <p:extLst>
      <p:ext uri="{BB962C8B-B14F-4D97-AF65-F5344CB8AC3E}">
        <p14:creationId xmlns:p14="http://schemas.microsoft.com/office/powerpoint/2010/main" val="3272842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b="0" i="0" u="none" strike="noStrike" cap="none" dirty="0">
                <a:solidFill>
                  <a:srgbClr val="000000"/>
                </a:solidFill>
                <a:latin typeface="Proxima Nova"/>
                <a:ea typeface="Proxima Nova"/>
                <a:cs typeface="Proxima Nova"/>
                <a:sym typeface="Proxima Nova"/>
              </a:rPr>
              <a:t>Introduction</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dirty="0">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 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lvl="0" indent="-228600" rtl="0">
              <a:lnSpc>
                <a:spcPct val="150000"/>
              </a:lnSpc>
              <a:spcBef>
                <a:spcPts val="0"/>
              </a:spcBef>
              <a:spcAft>
                <a:spcPts val="0"/>
              </a:spcAft>
              <a:buClr>
                <a:srgbClr val="000000"/>
              </a:buClr>
              <a:buSzPts val="1400"/>
              <a:buFont typeface="Proxima Nova"/>
              <a:buChar char="❏"/>
            </a:pPr>
            <a:r>
              <a:rPr lang="en" dirty="0" smtClean="0">
                <a:solidFill>
                  <a:schemeClr val="dk1"/>
                </a:solidFill>
                <a:latin typeface="Proxima Nova"/>
                <a:ea typeface="Proxima Nova"/>
                <a:cs typeface="Proxima Nova"/>
                <a:sym typeface="Proxima Nova"/>
              </a:rPr>
              <a:t>Kafka Disaster Recovery</a:t>
            </a:r>
            <a:endParaRPr dirty="0">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2" name="TextBox 1"/>
          <p:cNvSpPr txBox="1"/>
          <p:nvPr/>
        </p:nvSpPr>
        <p:spPr>
          <a:xfrm>
            <a:off x="178526" y="1276350"/>
            <a:ext cx="8686800" cy="230832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Proxima Nova" panose="020B0604020202020204" charset="0"/>
              </a:rPr>
              <a:t>Data Ingestion is the process of accessing and importing data for immediate use or storage in a </a:t>
            </a:r>
            <a:r>
              <a:rPr lang="en-US" sz="1600" dirty="0" smtClean="0">
                <a:latin typeface="Proxima Nova" panose="020B0604020202020204" charset="0"/>
              </a:rPr>
              <a:t>database. </a:t>
            </a:r>
          </a:p>
          <a:p>
            <a:endParaRPr lang="en-US" sz="1600" dirty="0" smtClean="0">
              <a:latin typeface="Proxima Nova" panose="020B0604020202020204" charset="0"/>
            </a:endParaRPr>
          </a:p>
          <a:p>
            <a:pPr marL="285750" indent="-285750">
              <a:buFont typeface="Wingdings" panose="05000000000000000000" pitchFamily="2" charset="2"/>
              <a:buChar char="q"/>
            </a:pPr>
            <a:r>
              <a:rPr lang="en-US" sz="1600" dirty="0">
                <a:latin typeface="Proxima Nova" panose="020B0604020202020204" charset="0"/>
              </a:rPr>
              <a:t>When you work with big data, you are always receiving a lot of data in </a:t>
            </a:r>
            <a:r>
              <a:rPr lang="en-US" sz="1600" dirty="0" smtClean="0">
                <a:latin typeface="Proxima Nova" panose="020B0604020202020204" charset="0"/>
              </a:rPr>
              <a:t>diverse </a:t>
            </a:r>
            <a:r>
              <a:rPr lang="en-US" sz="1600" dirty="0">
                <a:latin typeface="Proxima Nova" panose="020B0604020202020204" charset="0"/>
              </a:rPr>
              <a:t>formats </a:t>
            </a:r>
            <a:r>
              <a:rPr lang="en-US" sz="1600" dirty="0" smtClean="0">
                <a:latin typeface="Proxima Nova" panose="020B0604020202020204" charset="0"/>
              </a:rPr>
              <a:t>thought </a:t>
            </a:r>
            <a:r>
              <a:rPr lang="en-US" sz="1600" dirty="0">
                <a:latin typeface="Proxima Nova" panose="020B0604020202020204" charset="0"/>
              </a:rPr>
              <a:t>the sources, so you have to organize how to filter this data and literally “ingest” in order to generate information in a organized </a:t>
            </a:r>
            <a:r>
              <a:rPr lang="en-US" sz="1600" dirty="0" smtClean="0">
                <a:latin typeface="Proxima Nova" panose="020B0604020202020204" charset="0"/>
              </a:rPr>
              <a:t>way.</a:t>
            </a:r>
          </a:p>
          <a:p>
            <a:pPr marL="285750" indent="-285750">
              <a:buFont typeface="Wingdings" panose="05000000000000000000" pitchFamily="2" charset="2"/>
              <a:buChar char="q"/>
            </a:pPr>
            <a:endParaRPr lang="en-US" sz="1600" dirty="0">
              <a:latin typeface="Proxima Nova" panose="020B0604020202020204" charset="0"/>
            </a:endParaRPr>
          </a:p>
          <a:p>
            <a:pPr marL="285750" indent="-285750">
              <a:buFont typeface="Wingdings" panose="05000000000000000000" pitchFamily="2" charset="2"/>
              <a:buChar char="q"/>
            </a:pPr>
            <a:r>
              <a:rPr lang="en-US" sz="1600" dirty="0">
                <a:latin typeface="Proxima Nova" panose="020B0604020202020204" charset="0"/>
              </a:rPr>
              <a:t>This layer is the first step for the data coming from variable sources to start its journey. Data here is prioritized and categorized which makes data flow smoothly in further layers.</a:t>
            </a:r>
          </a:p>
        </p:txBody>
      </p:sp>
      <p:sp>
        <p:nvSpPr>
          <p:cNvPr id="3" name="TextBox 2"/>
          <p:cNvSpPr txBox="1"/>
          <p:nvPr/>
        </p:nvSpPr>
        <p:spPr>
          <a:xfrm>
            <a:off x="152400" y="666750"/>
            <a:ext cx="3657600" cy="307777"/>
          </a:xfrm>
          <a:prstGeom prst="rect">
            <a:avLst/>
          </a:prstGeom>
          <a:noFill/>
        </p:spPr>
        <p:txBody>
          <a:bodyPr wrap="square" rtlCol="0">
            <a:spAutoFit/>
          </a:bodyPr>
          <a:lstStyle/>
          <a:p>
            <a:r>
              <a:rPr lang="en-US" b="1" dirty="0" smtClean="0">
                <a:latin typeface="Proxima Nova" panose="020B0604020202020204" charset="0"/>
              </a:rPr>
              <a:t>What is Data Ingestion?</a:t>
            </a:r>
            <a:endParaRPr lang="en-US" b="1" dirty="0">
              <a:latin typeface="Proxima Nova" panose="020B0604020202020204" charset="0"/>
            </a:endParaRPr>
          </a:p>
        </p:txBody>
      </p:sp>
    </p:spTree>
    <p:extLst>
      <p:ext uri="{BB962C8B-B14F-4D97-AF65-F5344CB8AC3E}">
        <p14:creationId xmlns:p14="http://schemas.microsoft.com/office/powerpoint/2010/main" val="41785227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89310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a:t>
            </a:r>
            <a:r>
              <a:rPr lang="en-IN" dirty="0" smtClean="0">
                <a:latin typeface="Proxima Nova" charset="0"/>
              </a:rPr>
              <a:t>he </a:t>
            </a:r>
            <a:r>
              <a:rPr lang="en-IN" dirty="0">
                <a:latin typeface="Proxima Nova" charset="0"/>
              </a:rPr>
              <a:t>Schema Registry allows you to manage schemas using the following operations</a:t>
            </a:r>
            <a:r>
              <a:rPr lang="en-IN" dirty="0" smtClean="0">
                <a:latin typeface="Proxima Nova" charset="0"/>
              </a:rPr>
              <a:t>:</a:t>
            </a:r>
          </a:p>
          <a:p>
            <a:pPr marL="285750" indent="-285750">
              <a:buFont typeface="Wingdings" pitchFamily="2" charset="2"/>
              <a:buChar char="q"/>
            </a:pPr>
            <a:endParaRPr lang="en-IN" dirty="0">
              <a:latin typeface="Proxima Nova" charset="0"/>
            </a:endParaRPr>
          </a:p>
          <a:p>
            <a:r>
              <a:rPr lang="en-IN" dirty="0" smtClean="0">
                <a:latin typeface="Proxima Nova" charset="0"/>
              </a:rPr>
              <a:t>	- </a:t>
            </a:r>
            <a:r>
              <a:rPr lang="en-IN" dirty="0">
                <a:latin typeface="Proxima Nova" charset="0"/>
              </a:rPr>
              <a:t>store schemas for keys and values of Kafka records</a:t>
            </a:r>
          </a:p>
          <a:p>
            <a:r>
              <a:rPr lang="en-IN" dirty="0" smtClean="0">
                <a:latin typeface="Proxima Nova" charset="0"/>
              </a:rPr>
              <a:t>	- </a:t>
            </a:r>
            <a:r>
              <a:rPr lang="en-IN" dirty="0">
                <a:latin typeface="Proxima Nova" charset="0"/>
              </a:rPr>
              <a:t>List schemas by subject.</a:t>
            </a:r>
          </a:p>
          <a:p>
            <a:r>
              <a:rPr lang="en-IN" dirty="0" smtClean="0">
                <a:latin typeface="Proxima Nova" charset="0"/>
              </a:rPr>
              <a:t>	- </a:t>
            </a:r>
            <a:r>
              <a:rPr lang="en-IN" dirty="0">
                <a:latin typeface="Proxima Nova" charset="0"/>
              </a:rPr>
              <a:t>list all versions of a subject (schema).</a:t>
            </a:r>
          </a:p>
          <a:p>
            <a:r>
              <a:rPr lang="en-IN" dirty="0" smtClean="0">
                <a:latin typeface="Proxima Nova" charset="0"/>
              </a:rPr>
              <a:t>	- </a:t>
            </a:r>
            <a:r>
              <a:rPr lang="en-IN" dirty="0">
                <a:latin typeface="Proxima Nova" charset="0"/>
              </a:rPr>
              <a:t>Retrieves a schema by version</a:t>
            </a:r>
          </a:p>
          <a:p>
            <a:r>
              <a:rPr lang="en-IN" dirty="0" smtClean="0">
                <a:latin typeface="Proxima Nova" charset="0"/>
              </a:rPr>
              <a:t>	- </a:t>
            </a:r>
            <a:r>
              <a:rPr lang="en-IN" dirty="0">
                <a:latin typeface="Proxima Nova" charset="0"/>
              </a:rPr>
              <a:t>Retrieves a schema by id</a:t>
            </a:r>
          </a:p>
          <a:p>
            <a:r>
              <a:rPr lang="en-IN" dirty="0" smtClean="0">
                <a:latin typeface="Proxima Nova" charset="0"/>
              </a:rPr>
              <a:t>	- </a:t>
            </a:r>
            <a:r>
              <a:rPr lang="en-IN" dirty="0">
                <a:latin typeface="Proxima Nova" charset="0"/>
              </a:rPr>
              <a:t>Retrieve the latest version of a schema</a:t>
            </a:r>
          </a:p>
          <a:p>
            <a:r>
              <a:rPr lang="en-IN" dirty="0">
                <a:latin typeface="Proxima Nova" charset="0"/>
              </a:rPr>
              <a:t>	</a:t>
            </a:r>
            <a:r>
              <a:rPr lang="en-IN" dirty="0" smtClean="0">
                <a:latin typeface="Proxima Nova" charset="0"/>
              </a:rPr>
              <a:t>- </a:t>
            </a:r>
            <a:r>
              <a:rPr lang="en-IN" dirty="0">
                <a:latin typeface="Proxima Nova" charset="0"/>
              </a:rPr>
              <a:t>Perform compatibility checks</a:t>
            </a:r>
          </a:p>
          <a:p>
            <a:r>
              <a:rPr lang="en-IN" dirty="0" smtClean="0">
                <a:latin typeface="Proxima Nova" charset="0"/>
              </a:rPr>
              <a:t>	- </a:t>
            </a:r>
            <a:r>
              <a:rPr lang="en-IN" dirty="0">
                <a:latin typeface="Proxima Nova" charset="0"/>
              </a:rPr>
              <a:t>Set compatibility level globally</a:t>
            </a:r>
          </a:p>
          <a:p>
            <a:r>
              <a:rPr lang="en-IN" dirty="0" smtClean="0">
                <a:latin typeface="Proxima Nova" charset="0"/>
              </a:rPr>
              <a:t>	- </a:t>
            </a:r>
            <a:r>
              <a:rPr lang="en-IN" dirty="0">
                <a:latin typeface="Proxima Nova" charset="0"/>
              </a:rPr>
              <a:t>Set compatibility level globally</a:t>
            </a:r>
          </a:p>
          <a:p>
            <a:endParaRPr lang="en-IN" dirty="0" smtClean="0">
              <a:latin typeface="Proxima Nova" charset="0"/>
            </a:endParaRPr>
          </a:p>
          <a:p>
            <a:pPr marL="285750" indent="-285750">
              <a:buFont typeface="Wingdings" pitchFamily="2" charset="2"/>
              <a:buChar char="q"/>
            </a:pPr>
            <a:r>
              <a:rPr lang="en-IN" dirty="0">
                <a:latin typeface="Proxima Nova" charset="0"/>
              </a:rPr>
              <a:t>A</a:t>
            </a:r>
            <a:r>
              <a:rPr lang="en-IN" dirty="0" smtClean="0">
                <a:latin typeface="Proxima Nova" charset="0"/>
              </a:rPr>
              <a:t>ll </a:t>
            </a:r>
            <a:r>
              <a:rPr lang="en-IN" dirty="0">
                <a:latin typeface="Proxima Nova" charset="0"/>
              </a:rPr>
              <a:t>of </a:t>
            </a:r>
            <a:r>
              <a:rPr lang="en-IN" dirty="0" smtClean="0">
                <a:latin typeface="Proxima Nova" charset="0"/>
              </a:rPr>
              <a:t>these are </a:t>
            </a:r>
            <a:r>
              <a:rPr lang="en-IN" dirty="0">
                <a:latin typeface="Proxima Nova" charset="0"/>
              </a:rPr>
              <a:t>available via a REST API with the Schema Registry.</a:t>
            </a:r>
            <a:endParaRPr lang="en-IN" dirty="0" smtClean="0">
              <a:latin typeface="Proxima Nova" charset="0"/>
            </a:endParaRPr>
          </a:p>
        </p:txBody>
      </p:sp>
    </p:spTree>
    <p:extLst>
      <p:ext uri="{BB962C8B-B14F-4D97-AF65-F5344CB8AC3E}">
        <p14:creationId xmlns:p14="http://schemas.microsoft.com/office/powerpoint/2010/main" val="8918850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Schema Registry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384995"/>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Confluent Schema Registry are available with Confluent platform Open source and Enterprise package.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smtClean="0">
                <a:latin typeface="Proxima Nova" charset="0"/>
              </a:rPr>
              <a:t>Cloudera</a:t>
            </a:r>
            <a:r>
              <a:rPr lang="en-IN" dirty="0" smtClean="0">
                <a:latin typeface="Proxima Nova" charset="0"/>
              </a:rPr>
              <a:t> and </a:t>
            </a:r>
            <a:r>
              <a:rPr lang="en-IN" dirty="0" err="1" smtClean="0">
                <a:latin typeface="Proxima Nova" charset="0"/>
              </a:rPr>
              <a:t>hortonworks</a:t>
            </a:r>
            <a:r>
              <a:rPr lang="en-IN" dirty="0" smtClean="0">
                <a:latin typeface="Proxima Nova" charset="0"/>
              </a:rPr>
              <a:t> integrate this in their package.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It will not support apache Kafka. It need confluent way of installing the components. </a:t>
            </a:r>
          </a:p>
        </p:txBody>
      </p:sp>
    </p:spTree>
    <p:extLst>
      <p:ext uri="{BB962C8B-B14F-4D97-AF65-F5344CB8AC3E}">
        <p14:creationId xmlns:p14="http://schemas.microsoft.com/office/powerpoint/2010/main" val="49260603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b="1"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spTree>
    <p:extLst>
      <p:ext uri="{BB962C8B-B14F-4D97-AF65-F5344CB8AC3E}">
        <p14:creationId xmlns:p14="http://schemas.microsoft.com/office/powerpoint/2010/main" val="35711934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Kafka Security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031325"/>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Apache Kafka is an internal middle layer enabling your back-end systems to share real-time data feeds with each other through Kafka topics.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 a standard Kafka setup, any user or application can write any messages to any topic, as well as read data from any topics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As your company moves towards a shared tenancy model where multiple teams and applications use the same Kafka Cluster, or your Kafka Cluster starts on boarding some critical and confidential information, you need to implement security.</a:t>
            </a:r>
            <a:endParaRPr lang="en-IN" dirty="0" smtClean="0">
              <a:latin typeface="Proxima Nova" charset="0"/>
            </a:endParaRPr>
          </a:p>
        </p:txBody>
      </p:sp>
    </p:spTree>
    <p:extLst>
      <p:ext uri="{BB962C8B-B14F-4D97-AF65-F5344CB8AC3E}">
        <p14:creationId xmlns:p14="http://schemas.microsoft.com/office/powerpoint/2010/main" val="413134661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Kafka Security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600438"/>
          </a:xfrm>
          <a:prstGeom prst="rect">
            <a:avLst/>
          </a:prstGeom>
          <a:noFill/>
        </p:spPr>
        <p:txBody>
          <a:bodyPr wrap="square" rtlCol="0">
            <a:spAutoFit/>
          </a:bodyPr>
          <a:lstStyle/>
          <a:p>
            <a:pPr marL="285750" indent="-285750">
              <a:buFont typeface="Wingdings" pitchFamily="2" charset="2"/>
              <a:buChar char="q"/>
            </a:pPr>
            <a:r>
              <a:rPr lang="en-IN" dirty="0"/>
              <a:t>Kafka Security has three components</a:t>
            </a:r>
            <a:r>
              <a:rPr lang="en-IN" dirty="0" smtClean="0"/>
              <a:t>:</a:t>
            </a:r>
          </a:p>
          <a:p>
            <a:pPr marL="285750" indent="-285750">
              <a:buFont typeface="Wingdings" pitchFamily="2" charset="2"/>
              <a:buChar char="q"/>
            </a:pPr>
            <a:endParaRPr lang="en-IN" dirty="0">
              <a:latin typeface="Proxima Nova" charset="0"/>
            </a:endParaRPr>
          </a:p>
          <a:p>
            <a:r>
              <a:rPr lang="en-IN" b="1" dirty="0" smtClean="0"/>
              <a:t>	- Encryption </a:t>
            </a:r>
            <a:r>
              <a:rPr lang="en-IN" b="1" dirty="0"/>
              <a:t>of data in-flight using SSL / </a:t>
            </a:r>
            <a:r>
              <a:rPr lang="en-IN" b="1" dirty="0" smtClean="0"/>
              <a:t>TLS</a:t>
            </a:r>
          </a:p>
          <a:p>
            <a:endParaRPr lang="en-IN" b="1" dirty="0">
              <a:latin typeface="Proxima Nova" charset="0"/>
            </a:endParaRPr>
          </a:p>
          <a:p>
            <a:r>
              <a:rPr lang="en-IN" b="1" dirty="0" smtClean="0">
                <a:latin typeface="Proxima Nova" charset="0"/>
              </a:rPr>
              <a:t>	- </a:t>
            </a:r>
            <a:r>
              <a:rPr lang="en-IN" b="1" dirty="0"/>
              <a:t>Authentication using SSL or </a:t>
            </a:r>
            <a:r>
              <a:rPr lang="en-IN" b="1" dirty="0" smtClean="0"/>
              <a:t>SASL</a:t>
            </a:r>
          </a:p>
          <a:p>
            <a:endParaRPr lang="en-IN" b="1" dirty="0">
              <a:latin typeface="Proxima Nova" charset="0"/>
            </a:endParaRPr>
          </a:p>
          <a:p>
            <a:r>
              <a:rPr lang="en-IN" b="1" dirty="0" smtClean="0">
                <a:latin typeface="Proxima Nova" charset="0"/>
              </a:rPr>
              <a:t>	- </a:t>
            </a:r>
            <a:r>
              <a:rPr lang="en-IN" b="1" dirty="0"/>
              <a:t>Authorization using ACLs</a:t>
            </a:r>
            <a:endParaRPr lang="en-IN" dirty="0" smtClean="0">
              <a:latin typeface="Proxima Nova" charset="0"/>
            </a:endParaRPr>
          </a:p>
        </p:txBody>
      </p:sp>
    </p:spTree>
    <p:extLst>
      <p:ext uri="{BB962C8B-B14F-4D97-AF65-F5344CB8AC3E}">
        <p14:creationId xmlns:p14="http://schemas.microsoft.com/office/powerpoint/2010/main" val="380643616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Kafka Security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310854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Encryption of data in-flight using SSL/TLS</a:t>
            </a:r>
          </a:p>
          <a:p>
            <a:pPr marL="285750" lvl="1" indent="-285750">
              <a:buFont typeface="Wingdings" pitchFamily="2" charset="2"/>
              <a:buChar char="q"/>
            </a:pPr>
            <a:endParaRPr lang="en-IN" dirty="0">
              <a:latin typeface="Proxima Nova" charset="0"/>
            </a:endParaRPr>
          </a:p>
          <a:p>
            <a:pPr lvl="2"/>
            <a:r>
              <a:rPr lang="en-IN" dirty="0" smtClean="0">
                <a:latin typeface="Proxima Nova" charset="0"/>
              </a:rPr>
              <a:t>	- </a:t>
            </a:r>
            <a:r>
              <a:rPr lang="en-IN" dirty="0">
                <a:latin typeface="Proxima Nova" charset="0"/>
              </a:rPr>
              <a:t>This allows your data to be encrypted between your producers and Kafka and your consumers and Kafka</a:t>
            </a:r>
            <a:r>
              <a:rPr lang="en-IN" dirty="0" smtClean="0">
                <a:latin typeface="Proxima Nova" charset="0"/>
              </a:rPr>
              <a:t>.</a:t>
            </a:r>
          </a:p>
          <a:p>
            <a:pPr lvl="2"/>
            <a:endParaRPr lang="en-IN" dirty="0">
              <a:latin typeface="Proxima Nova" charset="0"/>
            </a:endParaRPr>
          </a:p>
          <a:p>
            <a:pPr lvl="2"/>
            <a:r>
              <a:rPr lang="en-IN" dirty="0" smtClean="0">
                <a:latin typeface="Proxima Nova" charset="0"/>
              </a:rPr>
              <a:t>	- </a:t>
            </a:r>
            <a:r>
              <a:rPr lang="en-IN" dirty="0">
                <a:latin typeface="Proxima Nova" charset="0"/>
              </a:rPr>
              <a:t>This is a very common pattern everyone has used when going on the web. That’s the “S” of </a:t>
            </a:r>
            <a:r>
              <a:rPr lang="en-IN" dirty="0" smtClean="0">
                <a:latin typeface="Proxima Nova" charset="0"/>
              </a:rPr>
              <a:t>HTTPS</a:t>
            </a:r>
          </a:p>
          <a:p>
            <a:pPr lvl="2"/>
            <a:endParaRPr lang="en-IN" dirty="0">
              <a:latin typeface="Proxima Nova" charset="0"/>
            </a:endParaRPr>
          </a:p>
          <a:p>
            <a:pPr marL="285750" lvl="2" indent="-285750">
              <a:buFont typeface="Wingdings" pitchFamily="2" charset="2"/>
              <a:buChar char="q"/>
            </a:pPr>
            <a:r>
              <a:rPr lang="en-IN" dirty="0" smtClean="0">
                <a:latin typeface="Proxima Nova" charset="0"/>
              </a:rPr>
              <a:t>Authentication using SSL or SASL</a:t>
            </a:r>
          </a:p>
          <a:p>
            <a:pPr marL="285750" lvl="2" indent="-285750">
              <a:buFont typeface="Wingdings" pitchFamily="2" charset="2"/>
              <a:buChar char="q"/>
            </a:pPr>
            <a:endParaRPr lang="en-IN" dirty="0">
              <a:latin typeface="Proxima Nova" charset="0"/>
            </a:endParaRPr>
          </a:p>
          <a:p>
            <a:pPr lvl="4"/>
            <a:r>
              <a:rPr lang="en-IN" dirty="0" smtClean="0">
                <a:latin typeface="Proxima Nova" charset="0"/>
              </a:rPr>
              <a:t>	- </a:t>
            </a:r>
            <a:r>
              <a:rPr lang="en-IN" dirty="0">
                <a:latin typeface="Proxima Nova" charset="0"/>
              </a:rPr>
              <a:t>This allows your producers and your consumers to authenticate to your Kafka cluster, which verifies their identity. </a:t>
            </a:r>
            <a:endParaRPr lang="en-IN" dirty="0" smtClean="0">
              <a:latin typeface="Proxima Nova" charset="0"/>
            </a:endParaRPr>
          </a:p>
          <a:p>
            <a:pPr lvl="4"/>
            <a:endParaRPr lang="en-IN" dirty="0">
              <a:latin typeface="Proxima Nova" charset="0"/>
            </a:endParaRPr>
          </a:p>
          <a:p>
            <a:pPr lvl="4"/>
            <a:r>
              <a:rPr lang="en-IN" dirty="0" smtClean="0">
                <a:latin typeface="Proxima Nova" charset="0"/>
              </a:rPr>
              <a:t>	- </a:t>
            </a:r>
            <a:r>
              <a:rPr lang="en-IN" dirty="0">
                <a:latin typeface="Proxima Nova" charset="0"/>
              </a:rPr>
              <a:t>It’s also a secure way to enable your clients to endorse an identity. </a:t>
            </a:r>
            <a:endParaRPr lang="en-IN" dirty="0" smtClean="0">
              <a:latin typeface="Proxima Nova" charset="0"/>
            </a:endParaRPr>
          </a:p>
        </p:txBody>
      </p:sp>
    </p:spTree>
    <p:extLst>
      <p:ext uri="{BB962C8B-B14F-4D97-AF65-F5344CB8AC3E}">
        <p14:creationId xmlns:p14="http://schemas.microsoft.com/office/powerpoint/2010/main" val="195303861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Kafka Security</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169551"/>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Authorization using ACLs</a:t>
            </a:r>
          </a:p>
          <a:p>
            <a:r>
              <a:rPr lang="en-IN" dirty="0">
                <a:latin typeface="Proxima Nova" charset="0"/>
              </a:rPr>
              <a:t>	</a:t>
            </a:r>
            <a:endParaRPr lang="en-IN" dirty="0" smtClean="0">
              <a:latin typeface="Proxima Nova" charset="0"/>
            </a:endParaRPr>
          </a:p>
          <a:p>
            <a:r>
              <a:rPr lang="en-IN" dirty="0">
                <a:latin typeface="Proxima Nova" charset="0"/>
              </a:rPr>
              <a:t>	</a:t>
            </a:r>
            <a:r>
              <a:rPr lang="en-IN" dirty="0" smtClean="0">
                <a:latin typeface="Proxima Nova" charset="0"/>
              </a:rPr>
              <a:t>- </a:t>
            </a:r>
            <a:r>
              <a:rPr lang="en-IN" dirty="0">
                <a:latin typeface="Proxima Nova" charset="0"/>
              </a:rPr>
              <a:t>Once your clients are authenticated, your Kafka brokers can run them against access control lists (ACL) to determine whether or not a particular client would be authorised to write or read to some topic.</a:t>
            </a:r>
            <a:endParaRPr lang="en-IN" dirty="0" smtClean="0">
              <a:latin typeface="Proxima Nova" charset="0"/>
            </a:endParaRPr>
          </a:p>
        </p:txBody>
      </p:sp>
    </p:spTree>
    <p:extLst>
      <p:ext uri="{BB962C8B-B14F-4D97-AF65-F5344CB8AC3E}">
        <p14:creationId xmlns:p14="http://schemas.microsoft.com/office/powerpoint/2010/main" val="59920718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Encryption(SSL)</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Encryption solves the problem of the man in the middle (MITM) attack</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That’s because your packets, while being routed to your Kafka cluster, travel your network and hop from machines to machines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your data is PLAINTEXT (by default in Kafka), any of these routers could read the content of the data you’re </a:t>
            </a:r>
            <a:r>
              <a:rPr lang="en-IN" dirty="0" smtClean="0">
                <a:latin typeface="Proxima Nova" charset="0"/>
              </a:rPr>
              <a:t>sending</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Now with Encryption enabled and carefully setup SSL certificates, your data is now encrypted and securely transmitted over the network</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 SSL, only the first and the final machine possess the ability to decrypt the packet being sent.</a:t>
            </a:r>
            <a:endParaRPr lang="en-IN" dirty="0" smtClean="0">
              <a:latin typeface="Proxima Nova" charset="0"/>
            </a:endParaRPr>
          </a:p>
        </p:txBody>
      </p:sp>
    </p:spTree>
    <p:extLst>
      <p:ext uri="{BB962C8B-B14F-4D97-AF65-F5344CB8AC3E}">
        <p14:creationId xmlns:p14="http://schemas.microsoft.com/office/powerpoint/2010/main" val="5995464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429605"/>
          </a:xfrm>
          <a:prstGeom prst="rect">
            <a:avLst/>
          </a:prstGeom>
          <a:noFill/>
        </p:spPr>
        <p:txBody>
          <a:bodyPr wrap="square" rtlCol="0">
            <a:spAutoFit/>
          </a:bodyPr>
          <a:lstStyle/>
          <a:p>
            <a:pPr marL="127000">
              <a:lnSpc>
                <a:spcPct val="150000"/>
              </a:lnSpc>
              <a:buClr>
                <a:schemeClr val="dk1"/>
              </a:buClr>
              <a:buSzPts val="1600"/>
            </a:pPr>
            <a:r>
              <a:rPr lang="en" sz="1600" b="1" dirty="0" smtClean="0">
                <a:solidFill>
                  <a:schemeClr val="dk1"/>
                </a:solidFill>
                <a:latin typeface="Proxima Nova"/>
                <a:sym typeface="Proxima Nova"/>
              </a:rPr>
              <a:t>Encryption(SSL)</a:t>
            </a:r>
            <a:endParaRPr lang="en" sz="1600" b="1" dirty="0">
              <a:solidFill>
                <a:schemeClr val="dk1"/>
              </a:solidFill>
              <a:latin typeface="Proxima Nova"/>
              <a:sym typeface="Proxima Nova"/>
            </a:endParaRPr>
          </a:p>
        </p:txBody>
      </p:sp>
      <p:sp>
        <p:nvSpPr>
          <p:cNvPr id="7" name="TextBox 6"/>
          <p:cNvSpPr txBox="1"/>
          <p:nvPr/>
        </p:nvSpPr>
        <p:spPr>
          <a:xfrm>
            <a:off x="381000" y="1123950"/>
            <a:ext cx="8153400" cy="1600438"/>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This encryption comes at a </a:t>
            </a:r>
            <a:r>
              <a:rPr lang="en-IN" dirty="0" smtClean="0">
                <a:latin typeface="Proxima Nova" charset="0"/>
              </a:rPr>
              <a:t>cost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CPU is now leveraged for both the Kafka Clients and the Kafka Brokers in order to encrypt and decrypt packets</a:t>
            </a:r>
            <a:r>
              <a:rPr lang="en-IN" dirty="0" smtClean="0">
                <a:latin typeface="Proxima Nova" charset="0"/>
              </a:rPr>
              <a:t>.</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a:latin typeface="Proxima Nova" charset="0"/>
              </a:rPr>
              <a:t>N</a:t>
            </a:r>
            <a:r>
              <a:rPr lang="en-IN" dirty="0" smtClean="0">
                <a:latin typeface="Proxima Nova" charset="0"/>
              </a:rPr>
              <a:t>ote </a:t>
            </a:r>
            <a:r>
              <a:rPr lang="en-IN" dirty="0">
                <a:latin typeface="Proxima Nova" charset="0"/>
              </a:rPr>
              <a:t>the encryption is only in-flight and the data still sits un-encrypted on your broker’s disk.</a:t>
            </a:r>
          </a:p>
          <a:p>
            <a:pPr marL="285750" indent="-285750">
              <a:buFont typeface="Wingdings" pitchFamily="2" charset="2"/>
              <a:buChar char="q"/>
            </a:pPr>
            <a:endParaRPr lang="en-IN" dirty="0" smtClean="0">
              <a:latin typeface="Proxima Nova" charset="0"/>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911" y="2736092"/>
            <a:ext cx="5869089" cy="210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96252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a:t>Authentication (SSL &amp; SASL)</a:t>
            </a:r>
          </a:p>
        </p:txBody>
      </p:sp>
      <p:sp>
        <p:nvSpPr>
          <p:cNvPr id="7" name="TextBox 6"/>
          <p:cNvSpPr txBox="1"/>
          <p:nvPr/>
        </p:nvSpPr>
        <p:spPr>
          <a:xfrm>
            <a:off x="457200" y="1123950"/>
            <a:ext cx="8153400" cy="95410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There are two ways to authenticate your Kafka clients to your brokers: </a:t>
            </a:r>
            <a:endParaRPr lang="en-IN" dirty="0" smtClean="0">
              <a:latin typeface="Proxima Nova" charset="0"/>
            </a:endParaRPr>
          </a:p>
          <a:p>
            <a:pPr lvl="1"/>
            <a:r>
              <a:rPr lang="en-IN" dirty="0">
                <a:latin typeface="Proxima Nova" charset="0"/>
              </a:rPr>
              <a:t>	</a:t>
            </a:r>
            <a:endParaRPr lang="en-IN" dirty="0" smtClean="0">
              <a:latin typeface="Proxima Nova" charset="0"/>
            </a:endParaRPr>
          </a:p>
          <a:p>
            <a:pPr lvl="1"/>
            <a:r>
              <a:rPr lang="en-IN" dirty="0">
                <a:latin typeface="Proxima Nova" charset="0"/>
              </a:rPr>
              <a:t>	</a:t>
            </a:r>
            <a:r>
              <a:rPr lang="en-IN" dirty="0" smtClean="0">
                <a:latin typeface="Proxima Nova" charset="0"/>
              </a:rPr>
              <a:t>-- SSL </a:t>
            </a:r>
            <a:r>
              <a:rPr lang="en-IN" dirty="0">
                <a:latin typeface="Proxima Nova" charset="0"/>
              </a:rPr>
              <a:t>and </a:t>
            </a:r>
            <a:endParaRPr lang="en-IN" dirty="0" smtClean="0">
              <a:latin typeface="Proxima Nova" charset="0"/>
            </a:endParaRPr>
          </a:p>
          <a:p>
            <a:pPr lvl="1"/>
            <a:r>
              <a:rPr lang="en-IN" dirty="0">
                <a:latin typeface="Proxima Nova" charset="0"/>
              </a:rPr>
              <a:t>	</a:t>
            </a:r>
            <a:r>
              <a:rPr lang="en-IN" dirty="0" smtClean="0">
                <a:latin typeface="Proxima Nova" charset="0"/>
              </a:rPr>
              <a:t>-- SASL</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00350"/>
            <a:ext cx="84582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761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52400" y="666750"/>
            <a:ext cx="3657600" cy="307777"/>
          </a:xfrm>
          <a:prstGeom prst="rect">
            <a:avLst/>
          </a:prstGeom>
          <a:noFill/>
        </p:spPr>
        <p:txBody>
          <a:bodyPr wrap="square" rtlCol="0">
            <a:spAutoFit/>
          </a:bodyPr>
          <a:lstStyle/>
          <a:p>
            <a:r>
              <a:rPr lang="en-US" b="1" dirty="0" smtClean="0">
                <a:latin typeface="Proxima Nova" panose="020B0604020202020204" charset="0"/>
              </a:rPr>
              <a:t>Data Ingestion </a:t>
            </a:r>
            <a:endParaRPr lang="en-US" b="1" dirty="0">
              <a:latin typeface="Proxima Nova" panose="020B0604020202020204" charset="0"/>
            </a:endParaRPr>
          </a:p>
        </p:txBody>
      </p:sp>
      <p:sp>
        <p:nvSpPr>
          <p:cNvPr id="4" name="Rectangle 3"/>
          <p:cNvSpPr/>
          <p:nvPr/>
        </p:nvSpPr>
        <p:spPr>
          <a:xfrm>
            <a:off x="685800" y="1017479"/>
            <a:ext cx="7696200" cy="3539430"/>
          </a:xfrm>
          <a:prstGeom prst="rect">
            <a:avLst/>
          </a:prstGeom>
        </p:spPr>
        <p:txBody>
          <a:bodyPr wrap="square">
            <a:spAutoFit/>
          </a:bodyPr>
          <a:lstStyle/>
          <a:p>
            <a:pPr fontAlgn="base"/>
            <a:r>
              <a:rPr lang="en-IN" sz="1600" dirty="0">
                <a:latin typeface="Proxima Nova" panose="020B0604020202020204" charset="0"/>
              </a:rPr>
              <a:t>Data are getting created without bounds :</a:t>
            </a:r>
          </a:p>
          <a:p>
            <a:pPr marL="285750" lvl="1" indent="-285750" fontAlgn="base">
              <a:buFont typeface="Wingdings" pitchFamily="2" charset="2"/>
              <a:buChar char="§"/>
            </a:pPr>
            <a:r>
              <a:rPr lang="en-IN" sz="1600" dirty="0">
                <a:latin typeface="Proxima Nova" panose="020B0604020202020204" charset="0"/>
              </a:rPr>
              <a:t>Financial Transactions</a:t>
            </a:r>
          </a:p>
          <a:p>
            <a:pPr marL="285750" lvl="1" indent="-285750" fontAlgn="base">
              <a:buFont typeface="Wingdings" pitchFamily="2" charset="2"/>
              <a:buChar char="§"/>
            </a:pPr>
            <a:r>
              <a:rPr lang="en-IN" sz="1600" dirty="0">
                <a:latin typeface="Proxima Nova" panose="020B0604020202020204" charset="0"/>
              </a:rPr>
              <a:t>Sensor Networks</a:t>
            </a:r>
          </a:p>
          <a:p>
            <a:pPr marL="285750" lvl="1" indent="-285750" fontAlgn="base">
              <a:buFont typeface="Wingdings" pitchFamily="2" charset="2"/>
              <a:buChar char="§"/>
            </a:pPr>
            <a:r>
              <a:rPr lang="en-IN" sz="1600" dirty="0">
                <a:latin typeface="Proxima Nova" panose="020B0604020202020204" charset="0"/>
              </a:rPr>
              <a:t>Server Logs</a:t>
            </a:r>
          </a:p>
          <a:p>
            <a:pPr marL="285750" lvl="1" indent="-285750" fontAlgn="base">
              <a:buFont typeface="Wingdings" pitchFamily="2" charset="2"/>
              <a:buChar char="§"/>
            </a:pPr>
            <a:r>
              <a:rPr lang="en-IN" sz="1600" dirty="0">
                <a:latin typeface="Proxima Nova" panose="020B0604020202020204" charset="0"/>
              </a:rPr>
              <a:t>e-Mails and Text Messages</a:t>
            </a:r>
          </a:p>
          <a:p>
            <a:pPr marL="285750" lvl="1" indent="-285750" fontAlgn="base">
              <a:buFont typeface="Wingdings" pitchFamily="2" charset="2"/>
              <a:buChar char="§"/>
            </a:pPr>
            <a:r>
              <a:rPr lang="en-IN" sz="1600" dirty="0">
                <a:latin typeface="Proxima Nova" panose="020B0604020202020204" charset="0"/>
              </a:rPr>
              <a:t>Social Media</a:t>
            </a:r>
          </a:p>
          <a:p>
            <a:pPr marL="285750" lvl="1" indent="-285750" fontAlgn="base">
              <a:buFont typeface="Wingdings" pitchFamily="2" charset="2"/>
              <a:buChar char="§"/>
            </a:pPr>
            <a:r>
              <a:rPr lang="en-IN" sz="1600" dirty="0">
                <a:latin typeface="Proxima Nova" panose="020B0604020202020204" charset="0"/>
              </a:rPr>
              <a:t>Machine Feeds</a:t>
            </a:r>
          </a:p>
          <a:p>
            <a:pPr fontAlgn="base"/>
            <a:r>
              <a:rPr lang="en-IN" sz="1600" dirty="0">
                <a:latin typeface="Proxima Nova" panose="020B0604020202020204" charset="0"/>
              </a:rPr>
              <a:t/>
            </a:r>
            <a:br>
              <a:rPr lang="en-IN" sz="1600" dirty="0">
                <a:latin typeface="Proxima Nova" panose="020B0604020202020204" charset="0"/>
              </a:rPr>
            </a:br>
            <a:r>
              <a:rPr lang="en-IN" sz="1600" dirty="0">
                <a:latin typeface="Proxima Nova" panose="020B0604020202020204" charset="0"/>
              </a:rPr>
              <a:t>And we are generating data faster than ever</a:t>
            </a:r>
          </a:p>
          <a:p>
            <a:pPr marL="285750" lvl="1" indent="-285750" fontAlgn="base">
              <a:buFont typeface="Wingdings" pitchFamily="2" charset="2"/>
              <a:buChar char="§"/>
            </a:pPr>
            <a:r>
              <a:rPr lang="en-IN" sz="1600" dirty="0">
                <a:latin typeface="Proxima Nova" panose="020B0604020202020204" charset="0"/>
              </a:rPr>
              <a:t>Automation</a:t>
            </a:r>
          </a:p>
          <a:p>
            <a:pPr marL="285750" lvl="1" indent="-285750" fontAlgn="base">
              <a:buFont typeface="Wingdings" pitchFamily="2" charset="2"/>
              <a:buChar char="§"/>
            </a:pPr>
            <a:r>
              <a:rPr lang="en-IN" sz="1600" dirty="0">
                <a:latin typeface="Proxima Nova" panose="020B0604020202020204" charset="0"/>
              </a:rPr>
              <a:t>Faster Internet Connectivity</a:t>
            </a:r>
          </a:p>
          <a:p>
            <a:pPr marL="285750" lvl="1" indent="-285750" fontAlgn="base">
              <a:buFont typeface="Wingdings" pitchFamily="2" charset="2"/>
              <a:buChar char="§"/>
            </a:pPr>
            <a:r>
              <a:rPr lang="en-IN" sz="1600" dirty="0">
                <a:latin typeface="Proxima Nova" panose="020B0604020202020204" charset="0"/>
              </a:rPr>
              <a:t>User-Generated Contents</a:t>
            </a:r>
          </a:p>
          <a:p>
            <a:pPr marL="285750" lvl="1" indent="-285750" fontAlgn="base">
              <a:buFont typeface="Wingdings" pitchFamily="2" charset="2"/>
              <a:buChar char="§"/>
            </a:pPr>
            <a:r>
              <a:rPr lang="en-IN" sz="1600" dirty="0" err="1">
                <a:latin typeface="Proxima Nova" panose="020B0604020202020204" charset="0"/>
              </a:rPr>
              <a:t>IoT</a:t>
            </a:r>
            <a:endParaRPr lang="en-IN" sz="1600" dirty="0">
              <a:latin typeface="Proxima Nova" panose="020B0604020202020204" charset="0"/>
            </a:endParaRPr>
          </a:p>
          <a:p>
            <a:pPr marL="285750" lvl="1" indent="-285750" fontAlgn="base">
              <a:buFont typeface="Wingdings" pitchFamily="2" charset="2"/>
              <a:buChar char="§"/>
            </a:pPr>
            <a:r>
              <a:rPr lang="en-IN" sz="1600" dirty="0">
                <a:latin typeface="Proxima Nova" panose="020B0604020202020204" charset="0"/>
              </a:rPr>
              <a:t>Bots</a:t>
            </a:r>
          </a:p>
        </p:txBody>
      </p:sp>
    </p:spTree>
    <p:extLst>
      <p:ext uri="{BB962C8B-B14F-4D97-AF65-F5344CB8AC3E}">
        <p14:creationId xmlns:p14="http://schemas.microsoft.com/office/powerpoint/2010/main" val="25131023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a:t>Authentication (SSL &amp; SASL)</a:t>
            </a:r>
          </a:p>
        </p:txBody>
      </p:sp>
      <p:sp>
        <p:nvSpPr>
          <p:cNvPr id="7" name="TextBox 6"/>
          <p:cNvSpPr txBox="1"/>
          <p:nvPr/>
        </p:nvSpPr>
        <p:spPr>
          <a:xfrm>
            <a:off x="457200" y="819150"/>
            <a:ext cx="8153400" cy="3970318"/>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SSL Authentication</a:t>
            </a:r>
          </a:p>
          <a:p>
            <a:pPr marL="285750" indent="-285750">
              <a:buFont typeface="Wingdings" pitchFamily="2" charset="2"/>
              <a:buChar char="q"/>
            </a:pPr>
            <a:endParaRPr lang="en-IN" dirty="0">
              <a:latin typeface="Proxima Nova" charset="0"/>
            </a:endParaRPr>
          </a:p>
          <a:p>
            <a:pPr lvl="1"/>
            <a:r>
              <a:rPr lang="en-IN" dirty="0" smtClean="0">
                <a:latin typeface="Proxima Nova" charset="0"/>
              </a:rPr>
              <a:t>	- </a:t>
            </a:r>
            <a:r>
              <a:rPr lang="en-IN" dirty="0">
                <a:latin typeface="Proxima Nova" charset="0"/>
              </a:rPr>
              <a:t>SSL </a:t>
            </a:r>
            <a:r>
              <a:rPr lang="en-IN" dirty="0" err="1">
                <a:latin typeface="Proxima Nova" charset="0"/>
              </a:rPr>
              <a:t>Auth</a:t>
            </a:r>
            <a:r>
              <a:rPr lang="en-IN" dirty="0">
                <a:latin typeface="Proxima Nova" charset="0"/>
              </a:rPr>
              <a:t> is basically leveraging a capability from SSL called two ways authentication</a:t>
            </a:r>
            <a:r>
              <a:rPr lang="en-IN" dirty="0" smtClean="0">
                <a:latin typeface="Proxima Nova" charset="0"/>
              </a:rPr>
              <a:t>.</a:t>
            </a:r>
          </a:p>
          <a:p>
            <a:pPr lvl="1"/>
            <a:endParaRPr lang="en-IN" dirty="0">
              <a:latin typeface="Proxima Nova" charset="0"/>
            </a:endParaRPr>
          </a:p>
          <a:p>
            <a:pPr lvl="1"/>
            <a:r>
              <a:rPr lang="en-IN" dirty="0" smtClean="0">
                <a:latin typeface="Proxima Nova" charset="0"/>
              </a:rPr>
              <a:t>	- </a:t>
            </a:r>
            <a:r>
              <a:rPr lang="en-IN" dirty="0">
                <a:latin typeface="Proxima Nova" charset="0"/>
              </a:rPr>
              <a:t>The idea is to also issue certificates to your clients, signed by a certificate authority, which will allow your Kafka brokers to verify the identity of the clients</a:t>
            </a:r>
            <a:r>
              <a:rPr lang="en-IN" dirty="0" smtClean="0">
                <a:latin typeface="Proxima Nova" charset="0"/>
              </a:rPr>
              <a:t>.</a:t>
            </a:r>
          </a:p>
          <a:p>
            <a:pPr lvl="1"/>
            <a:endParaRPr lang="en-IN" dirty="0" smtClean="0">
              <a:latin typeface="Proxima Nova" charset="0"/>
            </a:endParaRPr>
          </a:p>
          <a:p>
            <a:pPr marL="285750" lvl="1" indent="-285750">
              <a:buFont typeface="Wingdings" pitchFamily="2" charset="2"/>
              <a:buChar char="q"/>
            </a:pPr>
            <a:r>
              <a:rPr lang="en-IN" dirty="0" smtClean="0">
                <a:latin typeface="Proxima Nova" charset="0"/>
              </a:rPr>
              <a:t>SASL Authentication</a:t>
            </a:r>
          </a:p>
          <a:p>
            <a:pPr marL="285750" lvl="1" indent="-285750">
              <a:buFont typeface="Wingdings" pitchFamily="2" charset="2"/>
              <a:buChar char="q"/>
            </a:pPr>
            <a:endParaRPr lang="en-IN" dirty="0">
              <a:latin typeface="Proxima Nova" charset="0"/>
            </a:endParaRPr>
          </a:p>
          <a:p>
            <a:pPr lvl="2"/>
            <a:r>
              <a:rPr lang="en-IN" dirty="0" smtClean="0">
                <a:latin typeface="Proxima Nova" charset="0"/>
              </a:rPr>
              <a:t>	- </a:t>
            </a:r>
            <a:r>
              <a:rPr lang="en-IN" dirty="0">
                <a:latin typeface="Proxima Nova" charset="0"/>
              </a:rPr>
              <a:t>SASL stands for Simple Authorization Service Layer and trust me, the name is deceptive, things are not simple</a:t>
            </a:r>
            <a:r>
              <a:rPr lang="en-IN" dirty="0" smtClean="0">
                <a:latin typeface="Proxima Nova" charset="0"/>
              </a:rPr>
              <a:t>.</a:t>
            </a:r>
          </a:p>
          <a:p>
            <a:pPr lvl="2"/>
            <a:endParaRPr lang="en-IN" dirty="0">
              <a:latin typeface="Proxima Nova" charset="0"/>
            </a:endParaRPr>
          </a:p>
          <a:p>
            <a:pPr lvl="2"/>
            <a:r>
              <a:rPr lang="en-IN" dirty="0" smtClean="0">
                <a:latin typeface="Proxima Nova" charset="0"/>
              </a:rPr>
              <a:t>	- </a:t>
            </a:r>
            <a:r>
              <a:rPr lang="en-IN" dirty="0">
                <a:latin typeface="Proxima Nova" charset="0"/>
              </a:rPr>
              <a:t>Basically, the idea is that the authentication mechanism is separated from the Kafka </a:t>
            </a:r>
            <a:r>
              <a:rPr lang="en-IN" dirty="0" smtClean="0">
                <a:latin typeface="Proxima Nova" charset="0"/>
              </a:rPr>
              <a:t>protocol</a:t>
            </a:r>
          </a:p>
          <a:p>
            <a:pPr lvl="2"/>
            <a:endParaRPr lang="en-IN" dirty="0">
              <a:latin typeface="Proxima Nova" charset="0"/>
            </a:endParaRPr>
          </a:p>
          <a:p>
            <a:pPr lvl="2"/>
            <a:r>
              <a:rPr lang="en-IN" dirty="0">
                <a:latin typeface="Proxima Nova" charset="0"/>
              </a:rPr>
              <a:t>	</a:t>
            </a:r>
            <a:r>
              <a:rPr lang="en-IN" dirty="0" smtClean="0">
                <a:latin typeface="Proxima Nova" charset="0"/>
              </a:rPr>
              <a:t>- </a:t>
            </a:r>
            <a:r>
              <a:rPr lang="en-IN" dirty="0">
                <a:latin typeface="Proxima Nova" charset="0"/>
              </a:rPr>
              <a:t>It’s very popular with Big Data systems and most likely your </a:t>
            </a:r>
            <a:r>
              <a:rPr lang="en-IN" dirty="0" err="1">
                <a:latin typeface="Proxima Nova" charset="0"/>
              </a:rPr>
              <a:t>Hadoop</a:t>
            </a:r>
            <a:r>
              <a:rPr lang="en-IN" dirty="0">
                <a:latin typeface="Proxima Nova" charset="0"/>
              </a:rPr>
              <a:t> setup already leverages that</a:t>
            </a:r>
            <a:endParaRPr lang="en-IN" dirty="0" smtClean="0">
              <a:latin typeface="Proxima Nova" charset="0"/>
            </a:endParaRPr>
          </a:p>
          <a:p>
            <a:pPr lvl="2"/>
            <a:r>
              <a:rPr lang="en-IN" dirty="0">
                <a:latin typeface="Proxima Nova" charset="0"/>
              </a:rPr>
              <a:t>	</a:t>
            </a:r>
            <a:endParaRPr lang="en-IN" dirty="0" smtClean="0">
              <a:latin typeface="Proxima Nova" charset="0"/>
            </a:endParaRPr>
          </a:p>
        </p:txBody>
      </p:sp>
    </p:spTree>
    <p:extLst>
      <p:ext uri="{BB962C8B-B14F-4D97-AF65-F5344CB8AC3E}">
        <p14:creationId xmlns:p14="http://schemas.microsoft.com/office/powerpoint/2010/main" val="268050117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a:t>Authentication (SSL &amp; SASL)</a:t>
            </a:r>
          </a:p>
        </p:txBody>
      </p:sp>
      <p:sp>
        <p:nvSpPr>
          <p:cNvPr id="7" name="TextBox 6"/>
          <p:cNvSpPr txBox="1"/>
          <p:nvPr/>
        </p:nvSpPr>
        <p:spPr>
          <a:xfrm>
            <a:off x="457200" y="968573"/>
            <a:ext cx="8153400" cy="246221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SASL </a:t>
            </a:r>
            <a:r>
              <a:rPr lang="en-IN" dirty="0" smtClean="0">
                <a:latin typeface="Proxima Nova" charset="0"/>
              </a:rPr>
              <a:t>PLAINTEXT</a:t>
            </a:r>
          </a:p>
          <a:p>
            <a:pPr marL="285750" indent="-285750">
              <a:buFont typeface="Wingdings" pitchFamily="2" charset="2"/>
              <a:buChar char="q"/>
            </a:pPr>
            <a:endParaRPr lang="en-IN" dirty="0">
              <a:latin typeface="Proxima Nova" charset="0"/>
            </a:endParaRPr>
          </a:p>
          <a:p>
            <a:r>
              <a:rPr lang="en-IN" dirty="0" smtClean="0">
                <a:latin typeface="Proxima Nova" charset="0"/>
              </a:rPr>
              <a:t>	- </a:t>
            </a:r>
            <a:r>
              <a:rPr lang="en-IN" dirty="0">
                <a:latin typeface="Proxima Nova" charset="0"/>
              </a:rPr>
              <a:t>This is a classic username/password combination. </a:t>
            </a:r>
            <a:endParaRPr lang="en-IN" dirty="0" smtClean="0">
              <a:latin typeface="Proxima Nova" charset="0"/>
            </a:endParaRPr>
          </a:p>
          <a:p>
            <a:endParaRPr lang="en-IN" dirty="0">
              <a:latin typeface="Proxima Nova" charset="0"/>
            </a:endParaRPr>
          </a:p>
          <a:p>
            <a:r>
              <a:rPr lang="en-IN" dirty="0" smtClean="0">
                <a:latin typeface="Proxima Nova" charset="0"/>
              </a:rPr>
              <a:t>	- </a:t>
            </a:r>
            <a:r>
              <a:rPr lang="en-IN" dirty="0">
                <a:latin typeface="Proxima Nova" charset="0"/>
              </a:rPr>
              <a:t>These usernames and passwords have to be stored on the Kafka brokers in advance and each change needs to trigger a rolling restart</a:t>
            </a:r>
            <a:r>
              <a:rPr lang="en-IN" dirty="0" smtClean="0">
                <a:latin typeface="Proxima Nova" charset="0"/>
              </a:rPr>
              <a:t>.</a:t>
            </a:r>
          </a:p>
          <a:p>
            <a:endParaRPr lang="en-IN" dirty="0">
              <a:latin typeface="Proxima Nova" charset="0"/>
            </a:endParaRPr>
          </a:p>
          <a:p>
            <a:r>
              <a:rPr lang="en-IN" dirty="0" smtClean="0">
                <a:latin typeface="Proxima Nova" charset="0"/>
              </a:rPr>
              <a:t>	- </a:t>
            </a:r>
            <a:r>
              <a:rPr lang="en-IN" dirty="0">
                <a:latin typeface="Proxima Nova" charset="0"/>
              </a:rPr>
              <a:t>It’s very annoying and not the recommended kind of security</a:t>
            </a:r>
            <a:r>
              <a:rPr lang="en-IN" dirty="0" smtClean="0">
                <a:latin typeface="Proxima Nova" charset="0"/>
              </a:rPr>
              <a:t>.</a:t>
            </a:r>
          </a:p>
          <a:p>
            <a:endParaRPr lang="en-IN" dirty="0">
              <a:latin typeface="Proxima Nova" charset="0"/>
            </a:endParaRPr>
          </a:p>
          <a:p>
            <a:r>
              <a:rPr lang="en-IN" dirty="0" smtClean="0">
                <a:latin typeface="Proxima Nova" charset="0"/>
              </a:rPr>
              <a:t>	- </a:t>
            </a:r>
            <a:r>
              <a:rPr lang="en-IN" dirty="0">
                <a:latin typeface="Proxima Nova" charset="0"/>
              </a:rPr>
              <a:t>If you use SASL/PLAINTEXT, make sure to enable SSL encryption so that credentials aren’t sent as PLAINTEXT on the network</a:t>
            </a:r>
            <a:endParaRPr lang="en-IN" dirty="0" smtClean="0">
              <a:latin typeface="Proxima Nova" charset="0"/>
            </a:endParaRPr>
          </a:p>
        </p:txBody>
      </p:sp>
    </p:spTree>
    <p:extLst>
      <p:ext uri="{BB962C8B-B14F-4D97-AF65-F5344CB8AC3E}">
        <p14:creationId xmlns:p14="http://schemas.microsoft.com/office/powerpoint/2010/main" val="75555687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a:t>Authentication (SSL &amp; SASL)</a:t>
            </a:r>
          </a:p>
        </p:txBody>
      </p:sp>
      <p:sp>
        <p:nvSpPr>
          <p:cNvPr id="7" name="TextBox 6"/>
          <p:cNvSpPr txBox="1"/>
          <p:nvPr/>
        </p:nvSpPr>
        <p:spPr>
          <a:xfrm>
            <a:off x="457200" y="968573"/>
            <a:ext cx="8153400" cy="2246769"/>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SASL SCRAM</a:t>
            </a:r>
          </a:p>
          <a:p>
            <a:pPr marL="285750" indent="-285750">
              <a:buFont typeface="Wingdings" pitchFamily="2" charset="2"/>
              <a:buChar char="q"/>
            </a:pPr>
            <a:endParaRPr lang="en-IN" dirty="0">
              <a:latin typeface="Proxima Nova" charset="0"/>
            </a:endParaRPr>
          </a:p>
          <a:p>
            <a:pPr lvl="1"/>
            <a:r>
              <a:rPr lang="en-IN" dirty="0" smtClean="0">
                <a:latin typeface="Proxima Nova" charset="0"/>
              </a:rPr>
              <a:t>	- </a:t>
            </a:r>
            <a:r>
              <a:rPr lang="en-IN" dirty="0">
                <a:latin typeface="Proxima Nova" charset="0"/>
              </a:rPr>
              <a:t>This is a username/password combination alongside a challenge (salt), which makes it more secure</a:t>
            </a:r>
            <a:r>
              <a:rPr lang="en-IN" dirty="0" smtClean="0">
                <a:latin typeface="Proxima Nova" charset="0"/>
              </a:rPr>
              <a:t>.</a:t>
            </a:r>
          </a:p>
          <a:p>
            <a:pPr lvl="1"/>
            <a:endParaRPr lang="en-IN" dirty="0">
              <a:latin typeface="Proxima Nova" charset="0"/>
            </a:endParaRPr>
          </a:p>
          <a:p>
            <a:pPr lvl="1"/>
            <a:r>
              <a:rPr lang="en-IN" dirty="0" smtClean="0">
                <a:latin typeface="Proxima Nova" charset="0"/>
              </a:rPr>
              <a:t>	- </a:t>
            </a:r>
            <a:r>
              <a:rPr lang="en-IN" dirty="0">
                <a:latin typeface="Proxima Nova" charset="0"/>
              </a:rPr>
              <a:t>On top of this, username and password hashes are stored in Zookeeper, which allows you to scale security without rebooting brokers</a:t>
            </a:r>
            <a:r>
              <a:rPr lang="en-IN" dirty="0" smtClean="0">
                <a:latin typeface="Proxima Nova" charset="0"/>
              </a:rPr>
              <a:t>.</a:t>
            </a:r>
          </a:p>
          <a:p>
            <a:pPr lvl="1"/>
            <a:endParaRPr lang="en-IN" dirty="0">
              <a:latin typeface="Proxima Nova" charset="0"/>
            </a:endParaRPr>
          </a:p>
          <a:p>
            <a:pPr lvl="1"/>
            <a:r>
              <a:rPr lang="en-IN" dirty="0" smtClean="0">
                <a:latin typeface="Proxima Nova" charset="0"/>
              </a:rPr>
              <a:t>	- </a:t>
            </a:r>
            <a:r>
              <a:rPr lang="en-IN" dirty="0">
                <a:latin typeface="Proxima Nova" charset="0"/>
              </a:rPr>
              <a:t> If you use SASL/SCRAM, make sure to enable SSL encryption so that credentials aren’t sent as PLAINTEXT on the network</a:t>
            </a:r>
            <a:endParaRPr lang="en-IN" dirty="0" smtClean="0">
              <a:latin typeface="Proxima Nova" charset="0"/>
            </a:endParaRPr>
          </a:p>
        </p:txBody>
      </p:sp>
    </p:spTree>
    <p:extLst>
      <p:ext uri="{BB962C8B-B14F-4D97-AF65-F5344CB8AC3E}">
        <p14:creationId xmlns:p14="http://schemas.microsoft.com/office/powerpoint/2010/main" val="357925652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a:t>Authentication (SSL &amp; SASL)</a:t>
            </a:r>
          </a:p>
        </p:txBody>
      </p:sp>
      <p:sp>
        <p:nvSpPr>
          <p:cNvPr id="7" name="TextBox 6"/>
          <p:cNvSpPr txBox="1"/>
          <p:nvPr/>
        </p:nvSpPr>
        <p:spPr>
          <a:xfrm>
            <a:off x="457200" y="968573"/>
            <a:ext cx="8153400" cy="3754874"/>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SASL GSSAPI(Kerberos)</a:t>
            </a:r>
          </a:p>
          <a:p>
            <a:pPr marL="285750" indent="-285750">
              <a:buFont typeface="Wingdings" pitchFamily="2" charset="2"/>
              <a:buChar char="q"/>
            </a:pPr>
            <a:endParaRPr lang="en-IN" dirty="0">
              <a:latin typeface="Proxima Nova" charset="0"/>
            </a:endParaRPr>
          </a:p>
          <a:p>
            <a:pPr lvl="1"/>
            <a:r>
              <a:rPr lang="en-IN" dirty="0" smtClean="0">
                <a:latin typeface="Proxima Nova" charset="0"/>
              </a:rPr>
              <a:t>	- T</a:t>
            </a:r>
            <a:r>
              <a:rPr lang="en-IN" dirty="0">
                <a:latin typeface="Proxima Nova" charset="0"/>
              </a:rPr>
              <a:t>his is based on Kerberos ticket mechanism, a very secure way of providing authentication</a:t>
            </a:r>
            <a:r>
              <a:rPr lang="en-IN" dirty="0" smtClean="0">
                <a:latin typeface="Proxima Nova" charset="0"/>
              </a:rPr>
              <a:t>.</a:t>
            </a:r>
          </a:p>
          <a:p>
            <a:pPr lvl="1"/>
            <a:endParaRPr lang="en-IN" dirty="0">
              <a:latin typeface="Proxima Nova" charset="0"/>
            </a:endParaRPr>
          </a:p>
          <a:p>
            <a:pPr lvl="1"/>
            <a:r>
              <a:rPr lang="en-IN" dirty="0" smtClean="0">
                <a:latin typeface="Proxima Nova" charset="0"/>
              </a:rPr>
              <a:t>	- LDAP and Microsoft </a:t>
            </a:r>
            <a:r>
              <a:rPr lang="en-IN" dirty="0">
                <a:latin typeface="Proxima Nova" charset="0"/>
              </a:rPr>
              <a:t>Active </a:t>
            </a:r>
            <a:r>
              <a:rPr lang="en-IN" dirty="0" smtClean="0">
                <a:latin typeface="Proxima Nova" charset="0"/>
              </a:rPr>
              <a:t>Directory are </a:t>
            </a:r>
            <a:r>
              <a:rPr lang="en-IN" dirty="0">
                <a:latin typeface="Proxima Nova" charset="0"/>
              </a:rPr>
              <a:t>the most common implementation of Kerberos</a:t>
            </a:r>
            <a:r>
              <a:rPr lang="en-IN" dirty="0" smtClean="0">
                <a:latin typeface="Proxima Nova" charset="0"/>
              </a:rPr>
              <a:t>.</a:t>
            </a:r>
          </a:p>
          <a:p>
            <a:pPr lvl="1"/>
            <a:endParaRPr lang="en-IN" dirty="0">
              <a:latin typeface="Proxima Nova" charset="0"/>
            </a:endParaRPr>
          </a:p>
          <a:p>
            <a:pPr lvl="1"/>
            <a:r>
              <a:rPr lang="en-IN" dirty="0" smtClean="0">
                <a:latin typeface="Proxima Nova" charset="0"/>
              </a:rPr>
              <a:t>	- </a:t>
            </a:r>
            <a:r>
              <a:rPr lang="en-IN" dirty="0">
                <a:latin typeface="Proxima Nova" charset="0"/>
              </a:rPr>
              <a:t>SASL/GSSAPI is a great choice for big enterprises as it allows the companies to manage security from within their Kerberos Server. </a:t>
            </a:r>
            <a:endParaRPr lang="en-IN" dirty="0" smtClean="0">
              <a:latin typeface="Proxima Nova" charset="0"/>
            </a:endParaRPr>
          </a:p>
          <a:p>
            <a:pPr lvl="1"/>
            <a:r>
              <a:rPr lang="en-IN" dirty="0">
                <a:latin typeface="Proxima Nova" charset="0"/>
              </a:rPr>
              <a:t>	</a:t>
            </a:r>
          </a:p>
          <a:p>
            <a:pPr lvl="1"/>
            <a:r>
              <a:rPr lang="en-IN" dirty="0" smtClean="0">
                <a:latin typeface="Proxima Nova" charset="0"/>
              </a:rPr>
              <a:t>	- </a:t>
            </a:r>
            <a:r>
              <a:rPr lang="en-IN" dirty="0">
                <a:latin typeface="Proxima Nova" charset="0"/>
              </a:rPr>
              <a:t>Additionally, communications are encrypted to SSL encryption is optional with SASL/GSSAPI</a:t>
            </a:r>
            <a:r>
              <a:rPr lang="en-IN" dirty="0" smtClean="0">
                <a:latin typeface="Proxima Nova" charset="0"/>
              </a:rPr>
              <a:t>.</a:t>
            </a:r>
          </a:p>
          <a:p>
            <a:pPr lvl="1"/>
            <a:endParaRPr lang="en-IN" dirty="0">
              <a:latin typeface="Proxima Nova" charset="0"/>
            </a:endParaRPr>
          </a:p>
          <a:p>
            <a:pPr lvl="1"/>
            <a:r>
              <a:rPr lang="en-IN" dirty="0" smtClean="0">
                <a:latin typeface="Proxima Nova" charset="0"/>
              </a:rPr>
              <a:t>	- </a:t>
            </a:r>
            <a:r>
              <a:rPr lang="en-IN" dirty="0">
                <a:latin typeface="Proxima Nova" charset="0"/>
              </a:rPr>
              <a:t>S</a:t>
            </a:r>
            <a:r>
              <a:rPr lang="en-IN" dirty="0" smtClean="0">
                <a:latin typeface="Proxima Nova" charset="0"/>
              </a:rPr>
              <a:t>etting </a:t>
            </a:r>
            <a:r>
              <a:rPr lang="en-IN" dirty="0">
                <a:latin typeface="Proxima Nova" charset="0"/>
              </a:rPr>
              <a:t>up Kafka with Kerberos is the most difficult </a:t>
            </a:r>
            <a:r>
              <a:rPr lang="en-IN" dirty="0" smtClean="0">
                <a:latin typeface="Proxima Nova" charset="0"/>
              </a:rPr>
              <a:t>option. </a:t>
            </a:r>
            <a:r>
              <a:rPr lang="en-IN" dirty="0" err="1" smtClean="0">
                <a:latin typeface="Proxima Nova" charset="0"/>
              </a:rPr>
              <a:t>Cloudera</a:t>
            </a:r>
            <a:r>
              <a:rPr lang="en-IN" dirty="0" smtClean="0">
                <a:latin typeface="Proxima Nova" charset="0"/>
              </a:rPr>
              <a:t>. </a:t>
            </a:r>
            <a:r>
              <a:rPr lang="en-IN" dirty="0" err="1" smtClean="0">
                <a:latin typeface="Proxima Nova" charset="0"/>
              </a:rPr>
              <a:t>Hortonworks</a:t>
            </a:r>
            <a:r>
              <a:rPr lang="en-IN" dirty="0" smtClean="0">
                <a:latin typeface="Proxima Nova" charset="0"/>
              </a:rPr>
              <a:t> and </a:t>
            </a:r>
            <a:r>
              <a:rPr lang="en-IN" dirty="0" err="1" smtClean="0">
                <a:latin typeface="Proxima Nova" charset="0"/>
              </a:rPr>
              <a:t>Conflluent</a:t>
            </a:r>
            <a:r>
              <a:rPr lang="en-IN" dirty="0" smtClean="0">
                <a:latin typeface="Proxima Nova" charset="0"/>
              </a:rPr>
              <a:t> made the Kerberos installation simple. </a:t>
            </a:r>
          </a:p>
          <a:p>
            <a:pPr lvl="1"/>
            <a:endParaRPr lang="en-IN" dirty="0">
              <a:latin typeface="Proxima Nova" charset="0"/>
            </a:endParaRPr>
          </a:p>
          <a:p>
            <a:pPr lvl="1"/>
            <a:endParaRPr lang="en-IN" dirty="0" smtClean="0">
              <a:latin typeface="Proxima Nova" charset="0"/>
            </a:endParaRPr>
          </a:p>
        </p:txBody>
      </p:sp>
    </p:spTree>
    <p:extLst>
      <p:ext uri="{BB962C8B-B14F-4D97-AF65-F5344CB8AC3E}">
        <p14:creationId xmlns:p14="http://schemas.microsoft.com/office/powerpoint/2010/main" val="347556471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Schema Management in Kafka</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Authorization</a:t>
            </a:r>
            <a:endParaRPr lang="en-IN" sz="1600" b="1" dirty="0"/>
          </a:p>
        </p:txBody>
      </p:sp>
      <p:sp>
        <p:nvSpPr>
          <p:cNvPr id="7" name="TextBox 6"/>
          <p:cNvSpPr txBox="1"/>
          <p:nvPr/>
        </p:nvSpPr>
        <p:spPr>
          <a:xfrm>
            <a:off x="457200" y="968573"/>
            <a:ext cx="81534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Once your Kafka clients are authenticated, Kafka needs to be able to decide what they can and cannot do</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This is where Authorization comes in, controlled by Access Control Lists (ACL</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ACL are what you expect them to be: User A can(‘t) do Operation B on Resource C from Host </a:t>
            </a:r>
            <a:r>
              <a:rPr lang="en-IN" dirty="0" smtClean="0">
                <a:latin typeface="Proxima Nova" charset="0"/>
              </a:rPr>
              <a:t>D.</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Please note that currently with the packaged </a:t>
            </a:r>
            <a:r>
              <a:rPr lang="en-IN" dirty="0" err="1">
                <a:latin typeface="Proxima Nova" charset="0"/>
              </a:rPr>
              <a:t>SimpleAclAuthorizer</a:t>
            </a:r>
            <a:r>
              <a:rPr lang="en-IN" dirty="0">
                <a:latin typeface="Proxima Nova" charset="0"/>
              </a:rPr>
              <a:t> coming with Kafka, ACL are not implemented to have Groups rules or Regex-based rules.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ACL are great because they can help you prevent disasters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smtClean="0">
              <a:latin typeface="Proxima Nova" charset="0"/>
            </a:endParaRPr>
          </a:p>
          <a:p>
            <a:r>
              <a:rPr lang="en-IN" dirty="0">
                <a:latin typeface="Proxima Nova" charset="0"/>
              </a:rPr>
              <a:t>	</a:t>
            </a:r>
            <a:r>
              <a:rPr lang="en-IN" dirty="0" smtClean="0">
                <a:latin typeface="Proxima Nova" charset="0"/>
              </a:rPr>
              <a:t>kafka-acl.sh </a:t>
            </a:r>
            <a:r>
              <a:rPr lang="en-IN" dirty="0">
                <a:latin typeface="Proxima Nova" charset="0"/>
              </a:rPr>
              <a:t>--topic </a:t>
            </a:r>
            <a:r>
              <a:rPr lang="en-IN" dirty="0" smtClean="0">
                <a:latin typeface="Proxima Nova" charset="0"/>
              </a:rPr>
              <a:t>first </a:t>
            </a:r>
            <a:r>
              <a:rPr lang="en-IN" dirty="0">
                <a:latin typeface="Proxima Nova" charset="0"/>
              </a:rPr>
              <a:t>--authorizer-properties </a:t>
            </a:r>
            <a:r>
              <a:rPr lang="en-IN" dirty="0" err="1">
                <a:latin typeface="Proxima Nova" charset="0"/>
              </a:rPr>
              <a:t>zookeeper.connect</a:t>
            </a:r>
            <a:r>
              <a:rPr lang="en-IN" dirty="0">
                <a:latin typeface="Proxima Nova" charset="0"/>
              </a:rPr>
              <a:t>=localhost:2181 --add --allow-principal </a:t>
            </a:r>
            <a:r>
              <a:rPr lang="en-IN" dirty="0" err="1" smtClean="0">
                <a:latin typeface="Proxima Nova" charset="0"/>
              </a:rPr>
              <a:t>User:navaneeth</a:t>
            </a:r>
            <a:endParaRPr lang="en-IN" dirty="0" smtClean="0">
              <a:latin typeface="Proxima Nova" charset="0"/>
            </a:endParaRPr>
          </a:p>
        </p:txBody>
      </p:sp>
    </p:spTree>
    <p:extLst>
      <p:ext uri="{BB962C8B-B14F-4D97-AF65-F5344CB8AC3E}">
        <p14:creationId xmlns:p14="http://schemas.microsoft.com/office/powerpoint/2010/main" val="254007274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b="1" dirty="0">
                <a:solidFill>
                  <a:schemeClr val="dk1"/>
                </a:solidFill>
                <a:latin typeface="Proxima Nova"/>
                <a:ea typeface="Proxima Nova"/>
                <a:cs typeface="Proxima Nova"/>
                <a:sym typeface="Proxima Nova"/>
              </a:rPr>
              <a:t>Kafka Disaster </a:t>
            </a:r>
            <a:r>
              <a:rPr lang="en-US" b="1" dirty="0" smtClean="0">
                <a:solidFill>
                  <a:schemeClr val="dk1"/>
                </a:solidFill>
                <a:latin typeface="Proxima Nova"/>
                <a:ea typeface="Proxima Nova"/>
                <a:cs typeface="Proxima Nova"/>
                <a:sym typeface="Proxima Nova"/>
              </a:rPr>
              <a:t>Recovery</a:t>
            </a:r>
            <a:endParaRPr lang="en-US" b="1"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304800" y="3608250"/>
            <a:ext cx="279300" cy="258900"/>
          </a:xfrm>
          <a:prstGeom prst="rect">
            <a:avLst/>
          </a:prstGeom>
          <a:noFill/>
          <a:ln>
            <a:noFill/>
          </a:ln>
        </p:spPr>
      </p:pic>
    </p:spTree>
    <p:extLst>
      <p:ext uri="{BB962C8B-B14F-4D97-AF65-F5344CB8AC3E}">
        <p14:creationId xmlns:p14="http://schemas.microsoft.com/office/powerpoint/2010/main" val="2037574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Disaster Recovery</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Mirroring and Mirror Maker</a:t>
            </a:r>
            <a:endParaRPr lang="en-IN" sz="1600" b="1" dirty="0"/>
          </a:p>
        </p:txBody>
      </p:sp>
      <p:sp>
        <p:nvSpPr>
          <p:cNvPr id="5" name="TextBox 4"/>
          <p:cNvSpPr txBox="1"/>
          <p:nvPr/>
        </p:nvSpPr>
        <p:spPr>
          <a:xfrm>
            <a:off x="457200" y="968573"/>
            <a:ext cx="8153400" cy="3754874"/>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Mirroring is replication between clusters. The name mirroring termed here to not confuse with replication</a:t>
            </a:r>
          </a:p>
          <a:p>
            <a:pPr marL="285750" indent="-285750">
              <a:buFont typeface="Wingdings" pitchFamily="2" charset="2"/>
              <a:buChar char="q"/>
            </a:pPr>
            <a:endParaRPr lang="en-IN" dirty="0">
              <a:latin typeface="Proxima Nova" charset="0"/>
            </a:endParaRPr>
          </a:p>
          <a:p>
            <a:r>
              <a:rPr lang="en-IN" dirty="0">
                <a:latin typeface="Proxima Nova" charset="0"/>
              </a:rPr>
              <a:t>	</a:t>
            </a:r>
            <a:r>
              <a:rPr lang="en-IN" dirty="0" smtClean="0">
                <a:latin typeface="Proxima Nova" charset="0"/>
              </a:rPr>
              <a:t>- Replication uses cluster involving brokers, partition leaders, partition followers, ISRs and 	Zookeeper</a:t>
            </a:r>
          </a:p>
          <a:p>
            <a:r>
              <a:rPr lang="en-IN" dirty="0">
                <a:latin typeface="Proxima Nova" charset="0"/>
              </a:rPr>
              <a:t>	</a:t>
            </a:r>
            <a:r>
              <a:rPr lang="en-IN" dirty="0" smtClean="0">
                <a:latin typeface="Proxima Nova" charset="0"/>
              </a:rPr>
              <a:t>- Mirroring is just a consumer/producer pair in two clusters</a:t>
            </a:r>
          </a:p>
          <a:p>
            <a:endParaRPr lang="en-IN" dirty="0">
              <a:latin typeface="Proxima Nova" charset="0"/>
            </a:endParaRPr>
          </a:p>
          <a:p>
            <a:pPr marL="285750" indent="-285750">
              <a:buFont typeface="Wingdings" pitchFamily="2" charset="2"/>
              <a:buChar char="q"/>
            </a:pPr>
            <a:r>
              <a:rPr lang="en-IN" dirty="0" err="1" smtClean="0">
                <a:latin typeface="Proxima Nova" charset="0"/>
              </a:rPr>
              <a:t>MirrorMaker</a:t>
            </a:r>
            <a:r>
              <a:rPr lang="en-IN" dirty="0" smtClean="0">
                <a:latin typeface="Proxima Nova" charset="0"/>
              </a:rPr>
              <a:t> is used for replicating one cluster data to another cluster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smtClean="0">
                <a:latin typeface="Proxima Nova" charset="0"/>
              </a:rPr>
              <a:t>MirrorMaker</a:t>
            </a:r>
            <a:r>
              <a:rPr lang="en-IN" dirty="0" smtClean="0">
                <a:latin typeface="Proxima Nova" charset="0"/>
              </a:rPr>
              <a:t> acts like a consumer to a source cluster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err="1" smtClean="0">
                <a:latin typeface="Proxima Nova" charset="0"/>
              </a:rPr>
              <a:t>MirrorMaker</a:t>
            </a:r>
            <a:r>
              <a:rPr lang="en-IN" dirty="0" smtClean="0">
                <a:latin typeface="Proxima Nova" charset="0"/>
              </a:rPr>
              <a:t> acts like a producer to a destination cluster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Data read from source topics in source cluster and written to same named topics in destination cluster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Source and destination clusters are independent and not coupled. It can have different topics.</a:t>
            </a:r>
          </a:p>
        </p:txBody>
      </p:sp>
    </p:spTree>
    <p:extLst>
      <p:ext uri="{BB962C8B-B14F-4D97-AF65-F5344CB8AC3E}">
        <p14:creationId xmlns:p14="http://schemas.microsoft.com/office/powerpoint/2010/main" val="11641174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Disaster Recovery</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err="1" smtClean="0"/>
              <a:t>MirrorMaker</a:t>
            </a:r>
            <a:r>
              <a:rPr lang="en-IN" sz="1600" b="1" dirty="0" smtClean="0"/>
              <a:t> Use cases</a:t>
            </a:r>
            <a:endParaRPr lang="en-IN" sz="1600" b="1" dirty="0"/>
          </a:p>
        </p:txBody>
      </p:sp>
      <p:sp>
        <p:nvSpPr>
          <p:cNvPr id="5" name="TextBox 4"/>
          <p:cNvSpPr txBox="1"/>
          <p:nvPr/>
        </p:nvSpPr>
        <p:spPr>
          <a:xfrm>
            <a:off x="457200" y="968573"/>
            <a:ext cx="8153400" cy="246221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Provide a replica to another </a:t>
            </a:r>
            <a:r>
              <a:rPr lang="en-IN" dirty="0" err="1" smtClean="0">
                <a:latin typeface="Proxima Nova" charset="0"/>
              </a:rPr>
              <a:t>datacenter</a:t>
            </a:r>
            <a:r>
              <a:rPr lang="en-IN" dirty="0" smtClean="0">
                <a:latin typeface="Proxima Nova" charset="0"/>
              </a:rPr>
              <a:t> or AWS region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Mirroring used for disaster recovery</a:t>
            </a:r>
          </a:p>
          <a:p>
            <a:r>
              <a:rPr lang="en-IN" dirty="0">
                <a:latin typeface="Proxima Nova" charset="0"/>
              </a:rPr>
              <a:t>	</a:t>
            </a:r>
            <a:endParaRPr lang="en-IN" dirty="0" smtClean="0">
              <a:latin typeface="Proxima Nova" charset="0"/>
            </a:endParaRPr>
          </a:p>
          <a:p>
            <a:r>
              <a:rPr lang="en-IN" dirty="0">
                <a:latin typeface="Proxima Nova" charset="0"/>
              </a:rPr>
              <a:t>	</a:t>
            </a:r>
            <a:r>
              <a:rPr lang="en-IN" dirty="0" smtClean="0">
                <a:latin typeface="Proxima Nova" charset="0"/>
              </a:rPr>
              <a:t>- </a:t>
            </a:r>
            <a:r>
              <a:rPr lang="en-IN" dirty="0" err="1" smtClean="0">
                <a:latin typeface="Proxima Nova" charset="0"/>
              </a:rPr>
              <a:t>Datacenter</a:t>
            </a:r>
            <a:r>
              <a:rPr lang="en-IN" dirty="0" smtClean="0">
                <a:latin typeface="Proxima Nova" charset="0"/>
              </a:rPr>
              <a:t> or region goes down</a:t>
            </a:r>
          </a:p>
          <a:p>
            <a:r>
              <a:rPr lang="en-IN" dirty="0">
                <a:latin typeface="Proxima Nova" charset="0"/>
              </a:rPr>
              <a:t>	</a:t>
            </a:r>
            <a:r>
              <a:rPr lang="en-IN" dirty="0" smtClean="0">
                <a:latin typeface="Proxima Nova" charset="0"/>
              </a:rPr>
              <a:t>- Cluster is used for normal fault-tolerance</a:t>
            </a:r>
          </a:p>
          <a:p>
            <a:endParaRPr lang="en-IN" dirty="0">
              <a:latin typeface="Proxima Nova" charset="0"/>
            </a:endParaRPr>
          </a:p>
          <a:p>
            <a:pPr marL="285750" indent="-285750">
              <a:buFont typeface="Wingdings" pitchFamily="2" charset="2"/>
              <a:buChar char="q"/>
            </a:pPr>
            <a:r>
              <a:rPr lang="en-IN" dirty="0" smtClean="0">
                <a:latin typeface="Proxima Nova" charset="0"/>
              </a:rPr>
              <a:t>Mirroring can also be used for increased throughput</a:t>
            </a:r>
          </a:p>
          <a:p>
            <a:pPr marL="285750" indent="-285750">
              <a:buFont typeface="Wingdings" pitchFamily="2" charset="2"/>
              <a:buChar char="q"/>
            </a:pPr>
            <a:endParaRPr lang="en-IN" dirty="0">
              <a:latin typeface="Proxima Nova" charset="0"/>
            </a:endParaRPr>
          </a:p>
          <a:p>
            <a:pPr lvl="3"/>
            <a:r>
              <a:rPr lang="en-IN" dirty="0" smtClean="0">
                <a:latin typeface="Proxima Nova" charset="0"/>
              </a:rPr>
              <a:t>	- Scale consumers</a:t>
            </a:r>
          </a:p>
          <a:p>
            <a:pPr lvl="3"/>
            <a:r>
              <a:rPr lang="en-IN" dirty="0">
                <a:latin typeface="Proxima Nova" charset="0"/>
              </a:rPr>
              <a:t>	</a:t>
            </a:r>
            <a:r>
              <a:rPr lang="en-IN" dirty="0" smtClean="0">
                <a:latin typeface="Proxima Nova" charset="0"/>
              </a:rPr>
              <a:t>- scales reads</a:t>
            </a:r>
          </a:p>
        </p:txBody>
      </p:sp>
    </p:spTree>
    <p:extLst>
      <p:ext uri="{BB962C8B-B14F-4D97-AF65-F5344CB8AC3E}">
        <p14:creationId xmlns:p14="http://schemas.microsoft.com/office/powerpoint/2010/main" val="323303643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Disaster Recovery</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err="1" smtClean="0"/>
              <a:t>MirrorMaker</a:t>
            </a:r>
            <a:r>
              <a:rPr lang="en-IN" sz="1600" b="1" dirty="0" smtClean="0"/>
              <a:t> Use cases</a:t>
            </a:r>
            <a:endParaRPr lang="en-IN" sz="1600" b="1"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76350"/>
            <a:ext cx="6749143"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89366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Disaster Recovery</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Mirror Maker Command line</a:t>
            </a:r>
            <a:endParaRPr lang="en-IN" sz="1600" b="1" dirty="0"/>
          </a:p>
        </p:txBody>
      </p:sp>
      <p:sp>
        <p:nvSpPr>
          <p:cNvPr id="7" name="TextBox 6"/>
          <p:cNvSpPr txBox="1"/>
          <p:nvPr/>
        </p:nvSpPr>
        <p:spPr>
          <a:xfrm>
            <a:off x="457200" y="968573"/>
            <a:ext cx="8153400" cy="246221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The binary to execute Mirror maker is </a:t>
            </a:r>
          </a:p>
          <a:p>
            <a:pPr lvl="1"/>
            <a:r>
              <a:rPr lang="en-IN" dirty="0">
                <a:latin typeface="Proxima Nova" charset="0"/>
              </a:rPr>
              <a:t>	</a:t>
            </a:r>
            <a:r>
              <a:rPr lang="en-IN" dirty="0" smtClean="0">
                <a:latin typeface="Proxima Nova" charset="0"/>
              </a:rPr>
              <a:t>kafka-mirror-maker.sh</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Options </a:t>
            </a:r>
          </a:p>
          <a:p>
            <a:pPr lvl="1"/>
            <a:endParaRPr lang="en-IN" dirty="0">
              <a:latin typeface="Proxima Nova" charset="0"/>
            </a:endParaRPr>
          </a:p>
          <a:p>
            <a:pPr lvl="1"/>
            <a:r>
              <a:rPr lang="en-IN" dirty="0" smtClean="0">
                <a:latin typeface="Proxima Nova" charset="0"/>
              </a:rPr>
              <a:t>	--whitelist specifies regex for topics to mirror</a:t>
            </a:r>
          </a:p>
          <a:p>
            <a:pPr lvl="1"/>
            <a:r>
              <a:rPr lang="en-IN" dirty="0">
                <a:latin typeface="Proxima Nova" charset="0"/>
              </a:rPr>
              <a:t>	</a:t>
            </a:r>
            <a:r>
              <a:rPr lang="en-IN" dirty="0" smtClean="0">
                <a:latin typeface="Proxima Nova" charset="0"/>
              </a:rPr>
              <a:t>--blacklist denotes the whitelist regex for the topics to exclude</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Using mirroring with broker </a:t>
            </a:r>
            <a:r>
              <a:rPr lang="en-IN" dirty="0" err="1" smtClean="0">
                <a:latin typeface="Proxima Nova" charset="0"/>
              </a:rPr>
              <a:t>config</a:t>
            </a:r>
            <a:r>
              <a:rPr lang="en-IN" dirty="0" smtClean="0">
                <a:latin typeface="Proxima Nova" charset="0"/>
              </a:rPr>
              <a:t> </a:t>
            </a:r>
            <a:r>
              <a:rPr lang="en-IN" dirty="0" err="1" smtClean="0">
                <a:latin typeface="Proxima Nova" charset="0"/>
              </a:rPr>
              <a:t>auto.create.topics.enable</a:t>
            </a:r>
            <a:r>
              <a:rPr lang="en-IN" dirty="0" smtClean="0">
                <a:latin typeface="Proxima Nova" charset="0"/>
              </a:rPr>
              <a:t>=true on destination cluster makes auto replication with no </a:t>
            </a:r>
            <a:r>
              <a:rPr lang="en-IN" dirty="0" err="1" smtClean="0">
                <a:latin typeface="Proxima Nova" charset="0"/>
              </a:rPr>
              <a:t>config</a:t>
            </a:r>
            <a:r>
              <a:rPr lang="en-IN" dirty="0" smtClean="0">
                <a:latin typeface="Proxima Nova" charset="0"/>
              </a:rPr>
              <a:t> possible</a:t>
            </a:r>
          </a:p>
          <a:p>
            <a:pPr lvl="1"/>
            <a:endParaRPr lang="en-IN" dirty="0">
              <a:latin typeface="Proxima Nova" charset="0"/>
            </a:endParaRPr>
          </a:p>
        </p:txBody>
      </p:sp>
    </p:spTree>
    <p:extLst>
      <p:ext uri="{BB962C8B-B14F-4D97-AF65-F5344CB8AC3E}">
        <p14:creationId xmlns:p14="http://schemas.microsoft.com/office/powerpoint/2010/main" val="3656498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52400" y="666750"/>
            <a:ext cx="3657600" cy="307777"/>
          </a:xfrm>
          <a:prstGeom prst="rect">
            <a:avLst/>
          </a:prstGeom>
          <a:noFill/>
        </p:spPr>
        <p:txBody>
          <a:bodyPr wrap="square" rtlCol="0">
            <a:spAutoFit/>
          </a:bodyPr>
          <a:lstStyle/>
          <a:p>
            <a:r>
              <a:rPr lang="en-US" b="1" dirty="0" smtClean="0">
                <a:latin typeface="Proxima Nova" panose="020B0604020202020204" charset="0"/>
              </a:rPr>
              <a:t>Data Ingestion </a:t>
            </a:r>
            <a:endParaRPr lang="en-US" b="1" dirty="0">
              <a:latin typeface="Proxima Nova" panose="020B0604020202020204" charset="0"/>
            </a:endParaRPr>
          </a:p>
        </p:txBody>
      </p:sp>
      <p:sp>
        <p:nvSpPr>
          <p:cNvPr id="4" name="Rectangle 3"/>
          <p:cNvSpPr/>
          <p:nvPr/>
        </p:nvSpPr>
        <p:spPr>
          <a:xfrm>
            <a:off x="685800" y="839033"/>
            <a:ext cx="7696200" cy="3754874"/>
          </a:xfrm>
          <a:prstGeom prst="rect">
            <a:avLst/>
          </a:prstGeom>
        </p:spPr>
        <p:txBody>
          <a:bodyPr wrap="square">
            <a:spAutoFit/>
          </a:bodyPr>
          <a:lstStyle/>
          <a:p>
            <a:endParaRPr lang="en-IN" dirty="0"/>
          </a:p>
          <a:p>
            <a:pPr lvl="1" fontAlgn="base"/>
            <a:r>
              <a:rPr lang="en-IN" sz="1600" dirty="0">
                <a:latin typeface="Proxima Nova" panose="020B0604020202020204" charset="0"/>
              </a:rPr>
              <a:t>Twitter processes more than 500+ million </a:t>
            </a:r>
            <a:r>
              <a:rPr lang="en-IN" sz="1600" dirty="0" smtClean="0">
                <a:latin typeface="Proxima Nova" panose="020B0604020202020204" charset="0"/>
              </a:rPr>
              <a:t>tweets per day</a:t>
            </a:r>
          </a:p>
          <a:p>
            <a:pPr lvl="1" fontAlgn="base"/>
            <a:endParaRPr lang="en-IN" sz="1600" dirty="0">
              <a:latin typeface="Proxima Nova" panose="020B0604020202020204" charset="0"/>
            </a:endParaRPr>
          </a:p>
          <a:p>
            <a:pPr lvl="1" fontAlgn="base"/>
            <a:r>
              <a:rPr lang="en-IN" sz="1600" dirty="0">
                <a:latin typeface="Proxima Nova" panose="020B0604020202020204" charset="0"/>
              </a:rPr>
              <a:t>Facebook users generate 7 billion comments and “Likes</a:t>
            </a:r>
            <a:r>
              <a:rPr lang="en-IN" sz="1600" dirty="0" smtClean="0">
                <a:latin typeface="Proxima Nova" panose="020B0604020202020204" charset="0"/>
              </a:rPr>
              <a:t>”</a:t>
            </a:r>
          </a:p>
          <a:p>
            <a:pPr lvl="1" fontAlgn="base"/>
            <a:endParaRPr lang="en-IN" sz="1600" dirty="0">
              <a:latin typeface="Proxima Nova" panose="020B0604020202020204" charset="0"/>
            </a:endParaRPr>
          </a:p>
          <a:p>
            <a:pPr lvl="1" fontAlgn="base"/>
            <a:r>
              <a:rPr lang="en-IN" sz="1600" dirty="0" smtClean="0">
                <a:latin typeface="Proxima Nova" panose="020B0604020202020204" charset="0"/>
              </a:rPr>
              <a:t>YouTube gets 30 Million users per day</a:t>
            </a:r>
          </a:p>
          <a:p>
            <a:pPr lvl="1" fontAlgn="base"/>
            <a:endParaRPr lang="en-IN" sz="1600" dirty="0">
              <a:latin typeface="Proxima Nova" panose="020B0604020202020204" charset="0"/>
            </a:endParaRPr>
          </a:p>
          <a:p>
            <a:pPr lvl="1" fontAlgn="base"/>
            <a:r>
              <a:rPr lang="en-IN" sz="1600" dirty="0" smtClean="0">
                <a:latin typeface="Proxima Nova" panose="020B0604020202020204" charset="0"/>
              </a:rPr>
              <a:t>5 Billion videos are watched in Youtube a day</a:t>
            </a:r>
          </a:p>
          <a:p>
            <a:pPr lvl="1" fontAlgn="base"/>
            <a:endParaRPr lang="en-IN" sz="1600" dirty="0">
              <a:latin typeface="Proxima Nova" panose="020B0604020202020204" charset="0"/>
            </a:endParaRPr>
          </a:p>
          <a:p>
            <a:pPr lvl="1" fontAlgn="base"/>
            <a:r>
              <a:rPr lang="en-IN" sz="1600" dirty="0">
                <a:latin typeface="Proxima Nova" panose="020B0604020202020204" charset="0"/>
              </a:rPr>
              <a:t>Every Minute Amazon makes $</a:t>
            </a:r>
            <a:r>
              <a:rPr lang="en-IN" sz="1600" dirty="0" smtClean="0">
                <a:latin typeface="Proxima Nova" panose="020B0604020202020204" charset="0"/>
              </a:rPr>
              <a:t>283,000 sales</a:t>
            </a:r>
          </a:p>
          <a:p>
            <a:pPr lvl="1" fontAlgn="base"/>
            <a:endParaRPr lang="en-IN" sz="1600" dirty="0">
              <a:latin typeface="Proxima Nova" panose="020B0604020202020204" charset="0"/>
            </a:endParaRPr>
          </a:p>
          <a:p>
            <a:pPr lvl="1" fontAlgn="base"/>
            <a:r>
              <a:rPr lang="en-IN" sz="1600" dirty="0">
                <a:latin typeface="Proxima Nova" panose="020B0604020202020204" charset="0"/>
              </a:rPr>
              <a:t>Google gets </a:t>
            </a:r>
            <a:r>
              <a:rPr lang="en-IN" sz="1600" dirty="0" smtClean="0">
                <a:latin typeface="Proxima Nova" panose="020B0604020202020204" charset="0"/>
              </a:rPr>
              <a:t>3.5 </a:t>
            </a:r>
            <a:r>
              <a:rPr lang="en-IN" sz="1600" dirty="0">
                <a:latin typeface="Proxima Nova" panose="020B0604020202020204" charset="0"/>
              </a:rPr>
              <a:t>Million searches every </a:t>
            </a:r>
            <a:r>
              <a:rPr lang="en-IN" sz="1600" dirty="0" smtClean="0">
                <a:latin typeface="Proxima Nova" panose="020B0604020202020204" charset="0"/>
              </a:rPr>
              <a:t>minute</a:t>
            </a:r>
          </a:p>
          <a:p>
            <a:pPr lvl="1" fontAlgn="base"/>
            <a:endParaRPr lang="en-IN" sz="1600" dirty="0">
              <a:latin typeface="Proxima Nova" panose="020B0604020202020204" charset="0"/>
            </a:endParaRPr>
          </a:p>
          <a:p>
            <a:pPr lvl="1" fontAlgn="base"/>
            <a:r>
              <a:rPr lang="en-IN" sz="1600" dirty="0" smtClean="0">
                <a:latin typeface="Proxima Nova" panose="020B0604020202020204" charset="0"/>
              </a:rPr>
              <a:t>400,000 </a:t>
            </a:r>
            <a:r>
              <a:rPr lang="en-IN" sz="1600" dirty="0">
                <a:latin typeface="Proxima Nova" panose="020B0604020202020204" charset="0"/>
              </a:rPr>
              <a:t>new tweets every minute</a:t>
            </a:r>
          </a:p>
          <a:p>
            <a:pPr fontAlgn="base"/>
            <a:endParaRPr lang="en-IN" sz="1600" dirty="0">
              <a:latin typeface="Proxima Nova" panose="020B0604020202020204" charset="0"/>
            </a:endParaRPr>
          </a:p>
        </p:txBody>
      </p:sp>
    </p:spTree>
    <p:extLst>
      <p:ext uri="{BB962C8B-B14F-4D97-AF65-F5344CB8AC3E}">
        <p14:creationId xmlns:p14="http://schemas.microsoft.com/office/powerpoint/2010/main" val="16515684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Disaster Recovery</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Mirror Maker Command line</a:t>
            </a:r>
            <a:endParaRPr lang="en-IN" sz="1600" b="1" dirty="0"/>
          </a:p>
        </p:txBody>
      </p:sp>
      <p:sp>
        <p:nvSpPr>
          <p:cNvPr id="7" name="TextBox 6"/>
          <p:cNvSpPr txBox="1"/>
          <p:nvPr/>
        </p:nvSpPr>
        <p:spPr>
          <a:xfrm>
            <a:off x="457200" y="968573"/>
            <a:ext cx="8153400" cy="2462213"/>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Mirror maker command line </a:t>
            </a:r>
          </a:p>
          <a:p>
            <a:pPr marL="285750" lvl="1" indent="-285750">
              <a:buFont typeface="Wingdings" pitchFamily="2" charset="2"/>
              <a:buChar char="q"/>
            </a:pPr>
            <a:endParaRPr lang="en-IN" dirty="0">
              <a:latin typeface="Proxima Nova" charset="0"/>
            </a:endParaRPr>
          </a:p>
          <a:p>
            <a:pPr lvl="1"/>
            <a:r>
              <a:rPr lang="en-IN" dirty="0">
                <a:latin typeface="Proxima Nova" charset="0"/>
              </a:rPr>
              <a:t>	bin/kafka-mirror-maker.sh –consumer-</a:t>
            </a:r>
            <a:r>
              <a:rPr lang="en-IN" dirty="0" err="1">
                <a:latin typeface="Proxima Nova" charset="0"/>
              </a:rPr>
              <a:t>config</a:t>
            </a:r>
            <a:r>
              <a:rPr lang="en-IN" dirty="0">
                <a:latin typeface="Proxima Nova" charset="0"/>
              </a:rPr>
              <a:t> consumer-</a:t>
            </a:r>
            <a:r>
              <a:rPr lang="en-IN" dirty="0" err="1">
                <a:latin typeface="Proxima Nova" charset="0"/>
              </a:rPr>
              <a:t>config.properties</a:t>
            </a:r>
            <a:r>
              <a:rPr lang="en-IN" dirty="0">
                <a:latin typeface="Proxima Nova" charset="0"/>
              </a:rPr>
              <a:t> \</a:t>
            </a:r>
          </a:p>
          <a:p>
            <a:pPr lvl="1"/>
            <a:r>
              <a:rPr lang="en-IN" dirty="0">
                <a:latin typeface="Proxima Nova" charset="0"/>
              </a:rPr>
              <a:t>			     --</a:t>
            </a:r>
            <a:r>
              <a:rPr lang="en-IN" dirty="0" err="1">
                <a:latin typeface="Proxima Nova" charset="0"/>
              </a:rPr>
              <a:t>producer.config</a:t>
            </a:r>
            <a:r>
              <a:rPr lang="en-IN" dirty="0">
                <a:latin typeface="Proxima Nova" charset="0"/>
              </a:rPr>
              <a:t> producer-</a:t>
            </a:r>
            <a:r>
              <a:rPr lang="en-IN" dirty="0" err="1">
                <a:latin typeface="Proxima Nova" charset="0"/>
              </a:rPr>
              <a:t>config.properties</a:t>
            </a:r>
            <a:r>
              <a:rPr lang="en-IN" dirty="0">
                <a:latin typeface="Proxima Nova" charset="0"/>
              </a:rPr>
              <a:t> \</a:t>
            </a:r>
          </a:p>
          <a:p>
            <a:pPr lvl="1"/>
            <a:r>
              <a:rPr lang="en-IN" dirty="0">
                <a:latin typeface="Proxima Nova" charset="0"/>
              </a:rPr>
              <a:t>			     --whitelist </a:t>
            </a:r>
            <a:r>
              <a:rPr lang="en-IN" dirty="0" smtClean="0">
                <a:latin typeface="Proxima Nova" charset="0"/>
              </a:rPr>
              <a:t>“.*”</a:t>
            </a:r>
          </a:p>
          <a:p>
            <a:pPr lvl="1"/>
            <a:endParaRPr lang="en-IN" dirty="0">
              <a:latin typeface="Proxima Nova" charset="0"/>
            </a:endParaRPr>
          </a:p>
          <a:p>
            <a:pPr marL="285750" lvl="1" indent="-285750">
              <a:buFont typeface="Wingdings" pitchFamily="2" charset="2"/>
              <a:buChar char="q"/>
            </a:pPr>
            <a:r>
              <a:rPr lang="en-IN" dirty="0" smtClean="0">
                <a:latin typeface="Proxima Nova" charset="0"/>
              </a:rPr>
              <a:t>Pass consumer properties to read from 1</a:t>
            </a:r>
            <a:r>
              <a:rPr lang="en-IN" baseline="30000" dirty="0" smtClean="0">
                <a:latin typeface="Proxima Nova" charset="0"/>
              </a:rPr>
              <a:t>st</a:t>
            </a:r>
            <a:r>
              <a:rPr lang="en-IN" dirty="0" smtClean="0">
                <a:latin typeface="Proxima Nova" charset="0"/>
              </a:rPr>
              <a:t> cluster</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Pass producer properties to write to 2</a:t>
            </a:r>
            <a:r>
              <a:rPr lang="en-IN" baseline="30000" dirty="0" smtClean="0">
                <a:latin typeface="Proxima Nova" charset="0"/>
              </a:rPr>
              <a:t>nd</a:t>
            </a:r>
            <a:r>
              <a:rPr lang="en-IN" dirty="0" smtClean="0">
                <a:latin typeface="Proxima Nova" charset="0"/>
              </a:rPr>
              <a:t> cluster</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Specify that you want to replicate all topics </a:t>
            </a:r>
            <a:r>
              <a:rPr lang="en-IN" dirty="0" err="1" smtClean="0">
                <a:latin typeface="Proxima Nova" charset="0"/>
              </a:rPr>
              <a:t>cia</a:t>
            </a:r>
            <a:r>
              <a:rPr lang="en-IN" dirty="0" smtClean="0">
                <a:latin typeface="Proxima Nova" charset="0"/>
              </a:rPr>
              <a:t> whitelist regex</a:t>
            </a:r>
            <a:endParaRPr lang="en-IN" dirty="0">
              <a:latin typeface="Proxima Nova" charset="0"/>
            </a:endParaRPr>
          </a:p>
        </p:txBody>
      </p:sp>
    </p:spTree>
    <p:extLst>
      <p:ext uri="{BB962C8B-B14F-4D97-AF65-F5344CB8AC3E}">
        <p14:creationId xmlns:p14="http://schemas.microsoft.com/office/powerpoint/2010/main" val="348996957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b="1" dirty="0" smtClean="0">
                <a:latin typeface="Proxima Nova"/>
                <a:ea typeface="Proxima Nova"/>
                <a:cs typeface="Proxima Nova"/>
                <a:sym typeface="Proxima Nova"/>
              </a:rPr>
              <a:t>Kafka Cluster Administration and Operations</a:t>
            </a:r>
            <a:endParaRPr lang="en" b="1"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304800" y="3608250"/>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826100" y="1703250"/>
            <a:ext cx="279300" cy="258900"/>
          </a:xfrm>
          <a:prstGeom prst="rect">
            <a:avLst/>
          </a:prstGeom>
          <a:noFill/>
          <a:ln>
            <a:noFill/>
          </a:ln>
        </p:spPr>
      </p:pic>
    </p:spTree>
    <p:extLst>
      <p:ext uri="{BB962C8B-B14F-4D97-AF65-F5344CB8AC3E}">
        <p14:creationId xmlns:p14="http://schemas.microsoft.com/office/powerpoint/2010/main" val="17982696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Pre-requisites</a:t>
            </a:r>
            <a:endParaRPr lang="en-IN" sz="1600" b="1" dirty="0"/>
          </a:p>
        </p:txBody>
      </p:sp>
      <p:sp>
        <p:nvSpPr>
          <p:cNvPr id="7" name="TextBox 6"/>
          <p:cNvSpPr txBox="1"/>
          <p:nvPr/>
        </p:nvSpPr>
        <p:spPr>
          <a:xfrm>
            <a:off x="462116" y="1428750"/>
            <a:ext cx="8153400" cy="2462213"/>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Red Hat Enterprise Linux / </a:t>
            </a:r>
            <a:r>
              <a:rPr lang="en-IN" dirty="0" err="1">
                <a:latin typeface="Proxima Nova" charset="0"/>
              </a:rPr>
              <a:t>CentOS</a:t>
            </a:r>
            <a:r>
              <a:rPr lang="en-IN" dirty="0">
                <a:latin typeface="Proxima Nova" charset="0"/>
              </a:rPr>
              <a:t> 6 (64-bit</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Red Hat Enterprise Linux / </a:t>
            </a:r>
            <a:r>
              <a:rPr lang="en-IN" dirty="0" err="1">
                <a:latin typeface="Proxima Nova" charset="0"/>
              </a:rPr>
              <a:t>CentOS</a:t>
            </a:r>
            <a:r>
              <a:rPr lang="en-IN" dirty="0">
                <a:latin typeface="Proxima Nova" charset="0"/>
              </a:rPr>
              <a:t> 7 (64-bit</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Ubuntu Precise (12.04) (64-bit</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Ubuntu Trusty (14.04) (64-bit</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a:latin typeface="Proxima Nova" charset="0"/>
              </a:rPr>
              <a:t>Debian</a:t>
            </a:r>
            <a:r>
              <a:rPr lang="en-IN" dirty="0">
                <a:latin typeface="Proxima Nova" charset="0"/>
              </a:rPr>
              <a:t> </a:t>
            </a:r>
            <a:r>
              <a:rPr lang="en-IN" dirty="0" smtClean="0">
                <a:latin typeface="Proxima Nova" charset="0"/>
              </a:rPr>
              <a:t>7</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fr-FR" dirty="0">
                <a:latin typeface="Proxima Nova" charset="0"/>
              </a:rPr>
              <a:t>SUSE Linux Enterprise Server (SLES) 11 SP3 (64-bit)</a:t>
            </a:r>
            <a:endParaRPr lang="en-IN" dirty="0">
              <a:latin typeface="Proxima Nova" charset="0"/>
            </a:endParaRPr>
          </a:p>
        </p:txBody>
      </p:sp>
      <p:sp>
        <p:nvSpPr>
          <p:cNvPr id="2" name="TextBox 1"/>
          <p:cNvSpPr txBox="1"/>
          <p:nvPr/>
        </p:nvSpPr>
        <p:spPr>
          <a:xfrm>
            <a:off x="152400" y="971550"/>
            <a:ext cx="3352800" cy="307777"/>
          </a:xfrm>
          <a:prstGeom prst="rect">
            <a:avLst/>
          </a:prstGeom>
          <a:noFill/>
        </p:spPr>
        <p:txBody>
          <a:bodyPr wrap="square" rtlCol="0">
            <a:spAutoFit/>
          </a:bodyPr>
          <a:lstStyle/>
          <a:p>
            <a:r>
              <a:rPr lang="en-IN" b="1" dirty="0" smtClean="0"/>
              <a:t>Supported operating Systems</a:t>
            </a:r>
            <a:endParaRPr lang="en-IN" b="1" dirty="0"/>
          </a:p>
        </p:txBody>
      </p:sp>
    </p:spTree>
    <p:extLst>
      <p:ext uri="{BB962C8B-B14F-4D97-AF65-F5344CB8AC3E}">
        <p14:creationId xmlns:p14="http://schemas.microsoft.com/office/powerpoint/2010/main" val="197802315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Pre-requisites</a:t>
            </a:r>
            <a:endParaRPr lang="en-IN" sz="1600" b="1" dirty="0"/>
          </a:p>
        </p:txBody>
      </p:sp>
      <p:sp>
        <p:nvSpPr>
          <p:cNvPr id="7" name="TextBox 6"/>
          <p:cNvSpPr txBox="1"/>
          <p:nvPr/>
        </p:nvSpPr>
        <p:spPr>
          <a:xfrm>
            <a:off x="462116" y="1428750"/>
            <a:ext cx="8153400" cy="2893100"/>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yum and rpm (RHEL/</a:t>
            </a:r>
            <a:r>
              <a:rPr lang="en-IN" dirty="0" err="1">
                <a:latin typeface="Proxima Nova" charset="0"/>
              </a:rPr>
              <a:t>CentOS</a:t>
            </a:r>
            <a:r>
              <a:rPr lang="en-IN" dirty="0">
                <a:latin typeface="Proxima Nova" charset="0"/>
              </a:rPr>
              <a:t>/Oracle Linux</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a:latin typeface="Proxima Nova" charset="0"/>
              </a:rPr>
              <a:t>zypper</a:t>
            </a:r>
            <a:r>
              <a:rPr lang="en-IN" dirty="0">
                <a:latin typeface="Proxima Nova" charset="0"/>
              </a:rPr>
              <a:t> and </a:t>
            </a:r>
            <a:r>
              <a:rPr lang="en-IN" dirty="0" err="1">
                <a:latin typeface="Proxima Nova" charset="0"/>
              </a:rPr>
              <a:t>php_curl</a:t>
            </a:r>
            <a:r>
              <a:rPr lang="en-IN" dirty="0">
                <a:latin typeface="Proxima Nova" charset="0"/>
              </a:rPr>
              <a:t> (SLES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apt (</a:t>
            </a:r>
            <a:r>
              <a:rPr lang="en-IN" dirty="0" err="1">
                <a:latin typeface="Proxima Nova" charset="0"/>
              </a:rPr>
              <a:t>Debian</a:t>
            </a:r>
            <a:r>
              <a:rPr lang="en-IN" dirty="0">
                <a:latin typeface="Proxima Nova" charset="0"/>
              </a:rPr>
              <a:t>/Ubuntu</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a:latin typeface="Proxima Nova" charset="0"/>
              </a:rPr>
              <a:t>scp</a:t>
            </a:r>
            <a:r>
              <a:rPr lang="en-IN" dirty="0">
                <a:latin typeface="Proxima Nova" charset="0"/>
              </a:rPr>
              <a:t>, curl, unzip, tar, and </a:t>
            </a:r>
            <a:r>
              <a:rPr lang="en-IN" dirty="0" err="1" smtClean="0">
                <a:latin typeface="Proxima Nova" charset="0"/>
              </a:rPr>
              <a:t>wget</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smtClean="0">
                <a:latin typeface="Proxima Nova" charset="0"/>
              </a:rPr>
              <a:t>OpenSSL</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Python</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smtClean="0">
                <a:latin typeface="Proxima Nova" charset="0"/>
              </a:rPr>
              <a:t>Scala</a:t>
            </a:r>
            <a:endParaRPr lang="en-IN" dirty="0">
              <a:latin typeface="Proxima Nova" charset="0"/>
            </a:endParaRPr>
          </a:p>
        </p:txBody>
      </p:sp>
      <p:sp>
        <p:nvSpPr>
          <p:cNvPr id="2" name="TextBox 1"/>
          <p:cNvSpPr txBox="1"/>
          <p:nvPr/>
        </p:nvSpPr>
        <p:spPr>
          <a:xfrm>
            <a:off x="152400" y="971550"/>
            <a:ext cx="3352800" cy="307777"/>
          </a:xfrm>
          <a:prstGeom prst="rect">
            <a:avLst/>
          </a:prstGeom>
          <a:noFill/>
        </p:spPr>
        <p:txBody>
          <a:bodyPr wrap="square" rtlCol="0">
            <a:spAutoFit/>
          </a:bodyPr>
          <a:lstStyle/>
          <a:p>
            <a:r>
              <a:rPr lang="en-IN" b="1" dirty="0" smtClean="0"/>
              <a:t>Software Requirements</a:t>
            </a:r>
            <a:endParaRPr lang="en-IN" b="1" dirty="0"/>
          </a:p>
        </p:txBody>
      </p:sp>
    </p:spTree>
    <p:extLst>
      <p:ext uri="{BB962C8B-B14F-4D97-AF65-F5344CB8AC3E}">
        <p14:creationId xmlns:p14="http://schemas.microsoft.com/office/powerpoint/2010/main" val="409666180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Pre-requisites</a:t>
            </a:r>
            <a:endParaRPr lang="en-IN" sz="1600" b="1" dirty="0"/>
          </a:p>
        </p:txBody>
      </p:sp>
      <p:sp>
        <p:nvSpPr>
          <p:cNvPr id="7" name="TextBox 6"/>
          <p:cNvSpPr txBox="1"/>
          <p:nvPr/>
        </p:nvSpPr>
        <p:spPr>
          <a:xfrm>
            <a:off x="462116" y="1428750"/>
            <a:ext cx="8153400" cy="2893100"/>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yum and rpm (RHEL/</a:t>
            </a:r>
            <a:r>
              <a:rPr lang="en-IN" dirty="0" err="1">
                <a:latin typeface="Proxima Nova" charset="0"/>
              </a:rPr>
              <a:t>CentOS</a:t>
            </a:r>
            <a:r>
              <a:rPr lang="en-IN" dirty="0">
                <a:latin typeface="Proxima Nova" charset="0"/>
              </a:rPr>
              <a:t>/Oracle Linux</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a:latin typeface="Proxima Nova" charset="0"/>
              </a:rPr>
              <a:t>zypper</a:t>
            </a:r>
            <a:r>
              <a:rPr lang="en-IN" dirty="0">
                <a:latin typeface="Proxima Nova" charset="0"/>
              </a:rPr>
              <a:t> and </a:t>
            </a:r>
            <a:r>
              <a:rPr lang="en-IN" dirty="0" err="1">
                <a:latin typeface="Proxima Nova" charset="0"/>
              </a:rPr>
              <a:t>php_curl</a:t>
            </a:r>
            <a:r>
              <a:rPr lang="en-IN" dirty="0">
                <a:latin typeface="Proxima Nova" charset="0"/>
              </a:rPr>
              <a:t> (SLES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apt (</a:t>
            </a:r>
            <a:r>
              <a:rPr lang="en-IN" dirty="0" err="1">
                <a:latin typeface="Proxima Nova" charset="0"/>
              </a:rPr>
              <a:t>Debian</a:t>
            </a:r>
            <a:r>
              <a:rPr lang="en-IN" dirty="0">
                <a:latin typeface="Proxima Nova" charset="0"/>
              </a:rPr>
              <a:t>/Ubuntu</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a:latin typeface="Proxima Nova" charset="0"/>
              </a:rPr>
              <a:t>scp</a:t>
            </a:r>
            <a:r>
              <a:rPr lang="en-IN" dirty="0">
                <a:latin typeface="Proxima Nova" charset="0"/>
              </a:rPr>
              <a:t>, curl, unzip, tar, and </a:t>
            </a:r>
            <a:r>
              <a:rPr lang="en-IN" dirty="0" err="1" smtClean="0">
                <a:latin typeface="Proxima Nova" charset="0"/>
              </a:rPr>
              <a:t>wget</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smtClean="0">
                <a:latin typeface="Proxima Nova" charset="0"/>
              </a:rPr>
              <a:t>OpenSSL</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Python</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smtClean="0">
                <a:latin typeface="Proxima Nova" charset="0"/>
              </a:rPr>
              <a:t>Scala</a:t>
            </a:r>
            <a:endParaRPr lang="en-IN" dirty="0">
              <a:latin typeface="Proxima Nova" charset="0"/>
            </a:endParaRPr>
          </a:p>
        </p:txBody>
      </p:sp>
      <p:sp>
        <p:nvSpPr>
          <p:cNvPr id="2" name="TextBox 1"/>
          <p:cNvSpPr txBox="1"/>
          <p:nvPr/>
        </p:nvSpPr>
        <p:spPr>
          <a:xfrm>
            <a:off x="152400" y="971550"/>
            <a:ext cx="3352800" cy="307777"/>
          </a:xfrm>
          <a:prstGeom prst="rect">
            <a:avLst/>
          </a:prstGeom>
          <a:noFill/>
        </p:spPr>
        <p:txBody>
          <a:bodyPr wrap="square" rtlCol="0">
            <a:spAutoFit/>
          </a:bodyPr>
          <a:lstStyle/>
          <a:p>
            <a:r>
              <a:rPr lang="en-IN" b="1" dirty="0" smtClean="0"/>
              <a:t>Software Requirements</a:t>
            </a:r>
            <a:endParaRPr lang="en-IN" b="1" dirty="0"/>
          </a:p>
        </p:txBody>
      </p:sp>
    </p:spTree>
    <p:extLst>
      <p:ext uri="{BB962C8B-B14F-4D97-AF65-F5344CB8AC3E}">
        <p14:creationId xmlns:p14="http://schemas.microsoft.com/office/powerpoint/2010/main" val="79682032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Pre-requisites</a:t>
            </a:r>
            <a:endParaRPr lang="en-IN" sz="1600" b="1" dirty="0"/>
          </a:p>
        </p:txBody>
      </p:sp>
      <p:sp>
        <p:nvSpPr>
          <p:cNvPr id="7" name="TextBox 6"/>
          <p:cNvSpPr txBox="1"/>
          <p:nvPr/>
        </p:nvSpPr>
        <p:spPr>
          <a:xfrm>
            <a:off x="462116" y="1428750"/>
            <a:ext cx="8153400" cy="2246769"/>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Kafka is meant to run on industry standard hardware</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 machine specs for a Kafka broker machine will be similar to that of your </a:t>
            </a:r>
            <a:r>
              <a:rPr lang="en-IN" dirty="0" err="1">
                <a:latin typeface="Proxima Nova" charset="0"/>
              </a:rPr>
              <a:t>Hadoop</a:t>
            </a:r>
            <a:r>
              <a:rPr lang="en-IN" dirty="0">
                <a:latin typeface="Proxima Nova" charset="0"/>
              </a:rPr>
              <a:t> worker </a:t>
            </a:r>
            <a:r>
              <a:rPr lang="en-IN" dirty="0" smtClean="0">
                <a:latin typeface="Proxima Nova" charset="0"/>
              </a:rPr>
              <a:t>nodes based upon the workload needed. </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The basic configuration for productions are </a:t>
            </a:r>
          </a:p>
          <a:p>
            <a:pPr lvl="1"/>
            <a:r>
              <a:rPr lang="en-IN" dirty="0">
                <a:latin typeface="Proxima Nova" charset="0"/>
              </a:rPr>
              <a:t>	</a:t>
            </a:r>
            <a:r>
              <a:rPr lang="en-IN" dirty="0" smtClean="0">
                <a:latin typeface="Proxima Nova" charset="0"/>
              </a:rPr>
              <a:t>- Processor with four 2Ghz cores</a:t>
            </a:r>
          </a:p>
          <a:p>
            <a:pPr lvl="1"/>
            <a:r>
              <a:rPr lang="en-IN" dirty="0">
                <a:latin typeface="Proxima Nova" charset="0"/>
              </a:rPr>
              <a:t>	</a:t>
            </a:r>
            <a:r>
              <a:rPr lang="en-IN" dirty="0" smtClean="0">
                <a:latin typeface="Proxima Nova" charset="0"/>
              </a:rPr>
              <a:t>- </a:t>
            </a:r>
            <a:r>
              <a:rPr lang="en-IN" dirty="0" err="1" smtClean="0">
                <a:latin typeface="Proxima Nova" charset="0"/>
              </a:rPr>
              <a:t>Siz</a:t>
            </a:r>
            <a:r>
              <a:rPr lang="en-IN" dirty="0" smtClean="0">
                <a:latin typeface="Proxima Nova" charset="0"/>
              </a:rPr>
              <a:t> 7200 RPM SATA drives(JBOD or RAID10)</a:t>
            </a:r>
          </a:p>
          <a:p>
            <a:pPr lvl="1"/>
            <a:r>
              <a:rPr lang="en-IN" dirty="0">
                <a:latin typeface="Proxima Nova" charset="0"/>
              </a:rPr>
              <a:t>	</a:t>
            </a:r>
            <a:r>
              <a:rPr lang="en-IN" dirty="0" smtClean="0">
                <a:latin typeface="Proxima Nova" charset="0"/>
              </a:rPr>
              <a:t>- 32GB RAM Minimum</a:t>
            </a:r>
          </a:p>
          <a:p>
            <a:pPr lvl="1"/>
            <a:r>
              <a:rPr lang="en-IN" dirty="0">
                <a:latin typeface="Proxima Nova" charset="0"/>
              </a:rPr>
              <a:t>	</a:t>
            </a:r>
            <a:r>
              <a:rPr lang="en-IN" dirty="0" smtClean="0">
                <a:latin typeface="Proxima Nova" charset="0"/>
              </a:rPr>
              <a:t>- 1 GB Ethernet bonded</a:t>
            </a:r>
            <a:endParaRPr lang="en-IN" dirty="0">
              <a:latin typeface="Proxima Nova" charset="0"/>
            </a:endParaRPr>
          </a:p>
        </p:txBody>
      </p:sp>
      <p:sp>
        <p:nvSpPr>
          <p:cNvPr id="2" name="TextBox 1"/>
          <p:cNvSpPr txBox="1"/>
          <p:nvPr/>
        </p:nvSpPr>
        <p:spPr>
          <a:xfrm>
            <a:off x="152400" y="971550"/>
            <a:ext cx="3352800" cy="307777"/>
          </a:xfrm>
          <a:prstGeom prst="rect">
            <a:avLst/>
          </a:prstGeom>
          <a:noFill/>
        </p:spPr>
        <p:txBody>
          <a:bodyPr wrap="square" rtlCol="0">
            <a:spAutoFit/>
          </a:bodyPr>
          <a:lstStyle/>
          <a:p>
            <a:r>
              <a:rPr lang="en-IN" b="1" dirty="0" smtClean="0"/>
              <a:t>Hardware for Kafka	</a:t>
            </a:r>
            <a:endParaRPr lang="en-IN" b="1" dirty="0"/>
          </a:p>
        </p:txBody>
      </p:sp>
    </p:spTree>
    <p:extLst>
      <p:ext uri="{BB962C8B-B14F-4D97-AF65-F5344CB8AC3E}">
        <p14:creationId xmlns:p14="http://schemas.microsoft.com/office/powerpoint/2010/main" val="340040904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Pre-requisites</a:t>
            </a:r>
            <a:endParaRPr lang="en-IN" sz="1600" b="1" dirty="0"/>
          </a:p>
        </p:txBody>
      </p:sp>
      <p:sp>
        <p:nvSpPr>
          <p:cNvPr id="7" name="TextBox 6"/>
          <p:cNvSpPr txBox="1"/>
          <p:nvPr/>
        </p:nvSpPr>
        <p:spPr>
          <a:xfrm>
            <a:off x="462116" y="1428750"/>
            <a:ext cx="8153400" cy="2246769"/>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The most accurate way to model your use case is to simulate the load you expect on your own hardware, and you can do that using the load-generation tools that ship with Kafka</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Size the cluster based on the amount of disk space </a:t>
            </a:r>
            <a:r>
              <a:rPr lang="en-IN" dirty="0" smtClean="0">
                <a:latin typeface="Proxima Nova" charset="0"/>
              </a:rPr>
              <a:t>required</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Size the </a:t>
            </a:r>
            <a:r>
              <a:rPr lang="en-IN" dirty="0" smtClean="0">
                <a:latin typeface="Proxima Nova" charset="0"/>
              </a:rPr>
              <a:t>cluster  </a:t>
            </a:r>
            <a:r>
              <a:rPr lang="en-IN" dirty="0">
                <a:latin typeface="Proxima Nova" charset="0"/>
              </a:rPr>
              <a:t>based on your memory requirements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Assuming </a:t>
            </a:r>
            <a:r>
              <a:rPr lang="en-IN" dirty="0">
                <a:latin typeface="Proxima Nova" charset="0"/>
              </a:rPr>
              <a:t>readers and writers are fairly evenly distributed across the brokers in your cluster, you can roughly estimate of memory needs by assuming you want to be able to buffer for at least 30 seconds and compute your memory need as </a:t>
            </a:r>
            <a:r>
              <a:rPr lang="en-IN" dirty="0" err="1" smtClean="0">
                <a:latin typeface="Proxima Nova" charset="0"/>
              </a:rPr>
              <a:t>write_throughput</a:t>
            </a:r>
            <a:r>
              <a:rPr lang="en-IN" dirty="0" smtClean="0">
                <a:latin typeface="Proxima Nova" charset="0"/>
              </a:rPr>
              <a:t>*30</a:t>
            </a:r>
            <a:r>
              <a:rPr lang="en-IN" dirty="0">
                <a:latin typeface="Proxima Nova" charset="0"/>
              </a:rPr>
              <a:t>.</a:t>
            </a:r>
          </a:p>
        </p:txBody>
      </p:sp>
      <p:sp>
        <p:nvSpPr>
          <p:cNvPr id="2" name="TextBox 1"/>
          <p:cNvSpPr txBox="1"/>
          <p:nvPr/>
        </p:nvSpPr>
        <p:spPr>
          <a:xfrm>
            <a:off x="152400" y="971550"/>
            <a:ext cx="3352800" cy="307777"/>
          </a:xfrm>
          <a:prstGeom prst="rect">
            <a:avLst/>
          </a:prstGeom>
          <a:noFill/>
        </p:spPr>
        <p:txBody>
          <a:bodyPr wrap="square" rtlCol="0">
            <a:spAutoFit/>
          </a:bodyPr>
          <a:lstStyle/>
          <a:p>
            <a:r>
              <a:rPr lang="en-IN" b="1" dirty="0" smtClean="0"/>
              <a:t>Cluster Sizing</a:t>
            </a:r>
            <a:endParaRPr lang="en-IN" b="1" dirty="0"/>
          </a:p>
        </p:txBody>
      </p:sp>
    </p:spTree>
    <p:extLst>
      <p:ext uri="{BB962C8B-B14F-4D97-AF65-F5344CB8AC3E}">
        <p14:creationId xmlns:p14="http://schemas.microsoft.com/office/powerpoint/2010/main" val="141822090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Monitoring </a:t>
            </a:r>
            <a:r>
              <a:rPr lang="en-IN" sz="1600" b="1" dirty="0" err="1" smtClean="0"/>
              <a:t>kafka</a:t>
            </a:r>
            <a:endParaRPr lang="en-IN" sz="1600" b="1" dirty="0"/>
          </a:p>
        </p:txBody>
      </p:sp>
      <p:sp>
        <p:nvSpPr>
          <p:cNvPr id="7" name="TextBox 6"/>
          <p:cNvSpPr txBox="1"/>
          <p:nvPr/>
        </p:nvSpPr>
        <p:spPr>
          <a:xfrm>
            <a:off x="462116" y="1428750"/>
            <a:ext cx="8153400" cy="3323987"/>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Managing Multiple Clusters</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Easy Inspection of Cluster States (Topics, Consumers, Offsets, Brokers, Replica Distribution, Partition Distribution)</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Replica Election</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Generate Partition assignments with option to select Brokers to use</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Re Assignment of partition (based on generated assignments)</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Topic can be created with optional </a:t>
            </a:r>
            <a:r>
              <a:rPr lang="en-IN" dirty="0" err="1">
                <a:latin typeface="Proxima Nova" charset="0"/>
              </a:rPr>
              <a:t>configs</a:t>
            </a:r>
            <a:r>
              <a:rPr lang="en-IN" dirty="0">
                <a:latin typeface="Proxima Nova" charset="0"/>
              </a:rPr>
              <a:t> (0.8.1.1 has different </a:t>
            </a:r>
            <a:r>
              <a:rPr lang="en-IN" dirty="0" err="1">
                <a:latin typeface="Proxima Nova" charset="0"/>
              </a:rPr>
              <a:t>configs</a:t>
            </a:r>
            <a:r>
              <a:rPr lang="en-IN" dirty="0">
                <a:latin typeface="Proxima Nova" charset="0"/>
              </a:rPr>
              <a:t> than 0.8.2+)</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Topic can be deleted (only supported on 0.8.2+ ,set </a:t>
            </a:r>
            <a:r>
              <a:rPr lang="en-IN" dirty="0" err="1">
                <a:latin typeface="Proxima Nova" charset="0"/>
              </a:rPr>
              <a:t>delete.topic.enable</a:t>
            </a:r>
            <a:r>
              <a:rPr lang="en-IN" dirty="0">
                <a:latin typeface="Proxima Nova" charset="0"/>
              </a:rPr>
              <a:t>=true in broker </a:t>
            </a:r>
            <a:r>
              <a:rPr lang="en-IN" dirty="0" err="1">
                <a:latin typeface="Proxima Nova" charset="0"/>
              </a:rPr>
              <a:t>config</a:t>
            </a:r>
            <a:r>
              <a:rPr lang="en-IN" dirty="0">
                <a:latin typeface="Proxima Nova" charset="0"/>
              </a:rPr>
              <a:t>)</a:t>
            </a:r>
          </a:p>
          <a:p>
            <a:pPr lvl="1"/>
            <a:endParaRPr lang="en-IN" dirty="0">
              <a:latin typeface="Proxima Nova" charset="0"/>
            </a:endParaRPr>
          </a:p>
        </p:txBody>
      </p:sp>
      <p:sp>
        <p:nvSpPr>
          <p:cNvPr id="8" name="TextBox 7"/>
          <p:cNvSpPr txBox="1"/>
          <p:nvPr/>
        </p:nvSpPr>
        <p:spPr>
          <a:xfrm>
            <a:off x="152400" y="971550"/>
            <a:ext cx="5029200" cy="307777"/>
          </a:xfrm>
          <a:prstGeom prst="rect">
            <a:avLst/>
          </a:prstGeom>
          <a:noFill/>
        </p:spPr>
        <p:txBody>
          <a:bodyPr wrap="square" rtlCol="0">
            <a:spAutoFit/>
          </a:bodyPr>
          <a:lstStyle/>
          <a:p>
            <a:pPr fontAlgn="base"/>
            <a:r>
              <a:rPr lang="en-IN" b="1" dirty="0"/>
              <a:t>A Tool to manage Apache Kafka </a:t>
            </a:r>
            <a:r>
              <a:rPr lang="en-IN" b="1" dirty="0" smtClean="0"/>
              <a:t>- Yahoo </a:t>
            </a:r>
            <a:r>
              <a:rPr lang="en-IN" b="1" dirty="0"/>
              <a:t>Kafka Manager</a:t>
            </a:r>
          </a:p>
        </p:txBody>
      </p:sp>
    </p:spTree>
    <p:extLst>
      <p:ext uri="{BB962C8B-B14F-4D97-AF65-F5344CB8AC3E}">
        <p14:creationId xmlns:p14="http://schemas.microsoft.com/office/powerpoint/2010/main" val="400600606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Monitoring </a:t>
            </a:r>
            <a:r>
              <a:rPr lang="en-IN" sz="1600" b="1" dirty="0" err="1" smtClean="0"/>
              <a:t>kafka</a:t>
            </a:r>
            <a:endParaRPr lang="en-IN" sz="1600" b="1" dirty="0"/>
          </a:p>
        </p:txBody>
      </p:sp>
      <p:sp>
        <p:nvSpPr>
          <p:cNvPr id="7" name="TextBox 6"/>
          <p:cNvSpPr txBox="1"/>
          <p:nvPr/>
        </p:nvSpPr>
        <p:spPr>
          <a:xfrm>
            <a:off x="462116" y="1428750"/>
            <a:ext cx="8153400" cy="3323987"/>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List Topic indicates Topics marked for deletion (only supported on 0.8.2+)</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Partition Assignments for Multiple topics with an option to select </a:t>
            </a:r>
            <a:r>
              <a:rPr lang="en-IN" dirty="0" smtClean="0">
                <a:latin typeface="Proxima Nova" charset="0"/>
              </a:rPr>
              <a:t>Broker</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Re Assignment of Partition for multiple </a:t>
            </a:r>
            <a:r>
              <a:rPr lang="en-IN" dirty="0" smtClean="0">
                <a:latin typeface="Proxima Nova" charset="0"/>
              </a:rPr>
              <a:t>topics</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Add partitions to existing Topic</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Update </a:t>
            </a:r>
            <a:r>
              <a:rPr lang="en-IN" dirty="0" err="1">
                <a:latin typeface="Proxima Nova" charset="0"/>
              </a:rPr>
              <a:t>Config</a:t>
            </a:r>
            <a:r>
              <a:rPr lang="en-IN" dirty="0">
                <a:latin typeface="Proxima Nova" charset="0"/>
              </a:rPr>
              <a:t> for existing </a:t>
            </a:r>
            <a:r>
              <a:rPr lang="en-IN" dirty="0" smtClean="0">
                <a:latin typeface="Proxima Nova" charset="0"/>
              </a:rPr>
              <a:t>Topic</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Optionally enable JMX polling for Broker level and Topic level metrics.</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a:latin typeface="Proxima Nova" charset="0"/>
              </a:rPr>
              <a:t>Optionally filter out Consumers that do not have ids/ owners/ &amp; offsets/ directories in Zookeeper.</a:t>
            </a:r>
          </a:p>
          <a:p>
            <a:pPr marL="285750" lvl="1" indent="-285750">
              <a:buFont typeface="Wingdings" pitchFamily="2" charset="2"/>
              <a:buChar char="q"/>
            </a:pPr>
            <a:endParaRPr lang="en-IN" dirty="0" smtClean="0">
              <a:latin typeface="Proxima Nova" charset="0"/>
            </a:endParaRPr>
          </a:p>
          <a:p>
            <a:pPr lvl="1"/>
            <a:endParaRPr lang="en-IN" dirty="0">
              <a:latin typeface="Proxima Nova" charset="0"/>
            </a:endParaRPr>
          </a:p>
        </p:txBody>
      </p:sp>
      <p:sp>
        <p:nvSpPr>
          <p:cNvPr id="8" name="TextBox 7"/>
          <p:cNvSpPr txBox="1"/>
          <p:nvPr/>
        </p:nvSpPr>
        <p:spPr>
          <a:xfrm>
            <a:off x="152400" y="971550"/>
            <a:ext cx="5029200" cy="307777"/>
          </a:xfrm>
          <a:prstGeom prst="rect">
            <a:avLst/>
          </a:prstGeom>
          <a:noFill/>
        </p:spPr>
        <p:txBody>
          <a:bodyPr wrap="square" rtlCol="0">
            <a:spAutoFit/>
          </a:bodyPr>
          <a:lstStyle/>
          <a:p>
            <a:pPr fontAlgn="base"/>
            <a:r>
              <a:rPr lang="en-IN" b="1" dirty="0"/>
              <a:t>A Tool to manage Apache Kafka </a:t>
            </a:r>
            <a:r>
              <a:rPr lang="en-IN" b="1" dirty="0" smtClean="0"/>
              <a:t>- Yahoo </a:t>
            </a:r>
            <a:r>
              <a:rPr lang="en-IN" b="1" dirty="0"/>
              <a:t>Kafka Manager</a:t>
            </a:r>
          </a:p>
        </p:txBody>
      </p:sp>
    </p:spTree>
    <p:extLst>
      <p:ext uri="{BB962C8B-B14F-4D97-AF65-F5344CB8AC3E}">
        <p14:creationId xmlns:p14="http://schemas.microsoft.com/office/powerpoint/2010/main" val="107066729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Monitoring </a:t>
            </a:r>
            <a:r>
              <a:rPr lang="en-IN" sz="1600" b="1" dirty="0" err="1" smtClean="0"/>
              <a:t>kafka</a:t>
            </a:r>
            <a:endParaRPr lang="en-IN" sz="1600" b="1" dirty="0"/>
          </a:p>
        </p:txBody>
      </p:sp>
      <p:sp>
        <p:nvSpPr>
          <p:cNvPr id="7" name="TextBox 6"/>
          <p:cNvSpPr txBox="1"/>
          <p:nvPr/>
        </p:nvSpPr>
        <p:spPr>
          <a:xfrm>
            <a:off x="462116" y="1428750"/>
            <a:ext cx="8153400" cy="2031325"/>
          </a:xfrm>
          <a:prstGeom prst="rect">
            <a:avLst/>
          </a:prstGeom>
          <a:noFill/>
        </p:spPr>
        <p:txBody>
          <a:bodyPr wrap="square" rtlCol="0">
            <a:spAutoFit/>
          </a:bodyPr>
          <a:lstStyle/>
          <a:p>
            <a:pPr marL="285750" lvl="1" indent="-285750">
              <a:buFont typeface="Wingdings" pitchFamily="2" charset="2"/>
              <a:buChar char="q"/>
            </a:pPr>
            <a:r>
              <a:rPr lang="en-IN" dirty="0" smtClean="0">
                <a:latin typeface="Proxima Nova" charset="0"/>
              </a:rPr>
              <a:t>Apache Zookeeper</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Apache Kafka </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Java 8 as root user</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SBT 13+</a:t>
            </a:r>
          </a:p>
          <a:p>
            <a:pPr marL="285750" lvl="1" indent="-285750">
              <a:buFont typeface="Wingdings" pitchFamily="2" charset="2"/>
              <a:buChar char="q"/>
            </a:pPr>
            <a:endParaRPr lang="en-IN" dirty="0" smtClean="0">
              <a:latin typeface="Proxima Nova" charset="0"/>
            </a:endParaRPr>
          </a:p>
          <a:p>
            <a:pPr lvl="1"/>
            <a:endParaRPr lang="en-IN" dirty="0">
              <a:latin typeface="Proxima Nova" charset="0"/>
            </a:endParaRPr>
          </a:p>
        </p:txBody>
      </p:sp>
      <p:sp>
        <p:nvSpPr>
          <p:cNvPr id="8" name="TextBox 7"/>
          <p:cNvSpPr txBox="1"/>
          <p:nvPr/>
        </p:nvSpPr>
        <p:spPr>
          <a:xfrm>
            <a:off x="152400" y="971550"/>
            <a:ext cx="5029200" cy="307777"/>
          </a:xfrm>
          <a:prstGeom prst="rect">
            <a:avLst/>
          </a:prstGeom>
          <a:noFill/>
        </p:spPr>
        <p:txBody>
          <a:bodyPr wrap="square" rtlCol="0">
            <a:spAutoFit/>
          </a:bodyPr>
          <a:lstStyle/>
          <a:p>
            <a:pPr fontAlgn="base"/>
            <a:r>
              <a:rPr lang="en-IN" b="1" dirty="0" smtClean="0"/>
              <a:t>Pre-requisites of Kafka Manager</a:t>
            </a:r>
            <a:endParaRPr lang="en-IN" b="1" dirty="0"/>
          </a:p>
        </p:txBody>
      </p:sp>
    </p:spTree>
    <p:extLst>
      <p:ext uri="{BB962C8B-B14F-4D97-AF65-F5344CB8AC3E}">
        <p14:creationId xmlns:p14="http://schemas.microsoft.com/office/powerpoint/2010/main" val="2945306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141300" y="519750"/>
            <a:ext cx="61356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What is Data Ingestion?</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Lambda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Types of Data Ingestion </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Data Ingestion parameters</a:t>
            </a: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Good Practice in Data Ingestion </a:t>
            </a: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324707" y="842100"/>
            <a:ext cx="279300" cy="258900"/>
          </a:xfrm>
          <a:prstGeom prst="rect">
            <a:avLst/>
          </a:prstGeom>
          <a:noFill/>
          <a:ln>
            <a:noFill/>
          </a:ln>
        </p:spPr>
      </p:pic>
    </p:spTree>
    <p:extLst>
      <p:ext uri="{BB962C8B-B14F-4D97-AF65-F5344CB8AC3E}">
        <p14:creationId xmlns:p14="http://schemas.microsoft.com/office/powerpoint/2010/main" val="8304961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Monitoring </a:t>
            </a:r>
            <a:r>
              <a:rPr lang="en-IN" sz="1600" b="1" dirty="0" err="1" smtClean="0"/>
              <a:t>kafka</a:t>
            </a:r>
            <a:endParaRPr lang="en-IN" sz="1600" b="1" dirty="0"/>
          </a:p>
        </p:txBody>
      </p:sp>
      <p:sp>
        <p:nvSpPr>
          <p:cNvPr id="7" name="TextBox 6"/>
          <p:cNvSpPr txBox="1"/>
          <p:nvPr/>
        </p:nvSpPr>
        <p:spPr>
          <a:xfrm>
            <a:off x="462116" y="1428750"/>
            <a:ext cx="8153400" cy="1384995"/>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It would be useful in Enterprise Level, where system Engineers don’t have to always go through the CLI to complete their </a:t>
            </a:r>
            <a:r>
              <a:rPr lang="en-IN" dirty="0" smtClean="0">
                <a:latin typeface="Proxima Nova" charset="0"/>
              </a:rPr>
              <a:t>task</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Also on the Engineers end, they would be completing </a:t>
            </a:r>
            <a:r>
              <a:rPr lang="en-IN" dirty="0">
                <a:latin typeface="Proxima Nova" charset="0"/>
              </a:rPr>
              <a:t>5,000 tasks a day and its just one of them. It enables you to digest the Information pretty quickly.</a:t>
            </a:r>
            <a:endParaRPr lang="en-IN" dirty="0" smtClean="0">
              <a:latin typeface="Proxima Nova" charset="0"/>
            </a:endParaRPr>
          </a:p>
          <a:p>
            <a:pPr lvl="1"/>
            <a:endParaRPr lang="en-IN" dirty="0">
              <a:latin typeface="Proxima Nova" charset="0"/>
            </a:endParaRPr>
          </a:p>
        </p:txBody>
      </p:sp>
      <p:sp>
        <p:nvSpPr>
          <p:cNvPr id="8" name="TextBox 7"/>
          <p:cNvSpPr txBox="1"/>
          <p:nvPr/>
        </p:nvSpPr>
        <p:spPr>
          <a:xfrm>
            <a:off x="152400" y="971550"/>
            <a:ext cx="5029200" cy="307777"/>
          </a:xfrm>
          <a:prstGeom prst="rect">
            <a:avLst/>
          </a:prstGeom>
          <a:noFill/>
        </p:spPr>
        <p:txBody>
          <a:bodyPr wrap="square" rtlCol="0">
            <a:spAutoFit/>
          </a:bodyPr>
          <a:lstStyle/>
          <a:p>
            <a:pPr fontAlgn="base"/>
            <a:r>
              <a:rPr lang="en-IN" b="1" dirty="0" smtClean="0"/>
              <a:t>Benefits of Kafka Manager</a:t>
            </a:r>
            <a:endParaRPr lang="en-IN" b="1" dirty="0"/>
          </a:p>
        </p:txBody>
      </p:sp>
    </p:spTree>
    <p:extLst>
      <p:ext uri="{BB962C8B-B14F-4D97-AF65-F5344CB8AC3E}">
        <p14:creationId xmlns:p14="http://schemas.microsoft.com/office/powerpoint/2010/main" val="320273740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Compaction</a:t>
            </a:r>
            <a:endParaRPr lang="en-IN" sz="1600" b="1" dirty="0"/>
          </a:p>
        </p:txBody>
      </p:sp>
      <p:sp>
        <p:nvSpPr>
          <p:cNvPr id="7" name="TextBox 6"/>
          <p:cNvSpPr txBox="1"/>
          <p:nvPr/>
        </p:nvSpPr>
        <p:spPr>
          <a:xfrm>
            <a:off x="462116" y="971550"/>
            <a:ext cx="8153400" cy="3754874"/>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Log compaction retains at least the last known value for each record key for a single topic partition</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Compacted logs are useful for restoring state after a crash or system failure</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They are useful for in-memory services, persistent data stores, reloading a cache, etc. </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An important use case of data streams is to log changes to keyed, mutable data changes to a database table or changes to object in in-memory </a:t>
            </a:r>
            <a:r>
              <a:rPr lang="en-IN" dirty="0" err="1">
                <a:latin typeface="Proxima Nova" charset="0"/>
              </a:rPr>
              <a:t>microservice</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Log compaction is a granular retention mechanism that retains the last update for each key</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log </a:t>
            </a:r>
            <a:r>
              <a:rPr lang="en-IN" dirty="0">
                <a:latin typeface="Proxima Nova" charset="0"/>
              </a:rPr>
              <a:t>compacted topic log contains a full snapshot of final record values for every record key not just the recently changed keys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Kafka log compaction allows downstream consumers to restore their state from a log compacted topic.</a:t>
            </a:r>
          </a:p>
        </p:txBody>
      </p:sp>
    </p:spTree>
    <p:extLst>
      <p:ext uri="{BB962C8B-B14F-4D97-AF65-F5344CB8AC3E}">
        <p14:creationId xmlns:p14="http://schemas.microsoft.com/office/powerpoint/2010/main" val="77998549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Compaction</a:t>
            </a:r>
            <a:endParaRPr lang="en-IN" sz="1600" b="1" dirty="0"/>
          </a:p>
        </p:txBody>
      </p:sp>
      <p:sp>
        <p:nvSpPr>
          <p:cNvPr id="7" name="TextBox 6"/>
          <p:cNvSpPr txBox="1"/>
          <p:nvPr/>
        </p:nvSpPr>
        <p:spPr>
          <a:xfrm>
            <a:off x="462116" y="971550"/>
            <a:ext cx="8153400" cy="3108543"/>
          </a:xfrm>
          <a:prstGeom prst="rect">
            <a:avLst/>
          </a:prstGeom>
          <a:noFill/>
        </p:spPr>
        <p:txBody>
          <a:bodyPr wrap="square" rtlCol="0">
            <a:spAutoFit/>
          </a:bodyPr>
          <a:lstStyle/>
          <a:p>
            <a:pPr marL="285750" lvl="1" indent="-285750">
              <a:buFont typeface="Wingdings" pitchFamily="2" charset="2"/>
              <a:buChar char="q"/>
            </a:pPr>
            <a:r>
              <a:rPr lang="en-IN" dirty="0" smtClean="0">
                <a:latin typeface="Proxima Nova" charset="0"/>
              </a:rPr>
              <a:t>With a compacted log, the log has head and tail.</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smtClean="0">
                <a:latin typeface="Proxima Nova" charset="0"/>
              </a:rPr>
              <a:t>The head of the compacted log is identical to a traditional Kafka log.</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smtClean="0">
                <a:latin typeface="Proxima Nova" charset="0"/>
              </a:rPr>
              <a:t>New records get appended to the end of the head.</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smtClean="0">
                <a:latin typeface="Proxima Nova" charset="0"/>
              </a:rPr>
              <a:t>All log compaction works at the tail of the log</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smtClean="0">
                <a:latin typeface="Proxima Nova" charset="0"/>
              </a:rPr>
              <a:t>Only the tail gets compacted</a:t>
            </a:r>
          </a:p>
          <a:p>
            <a:pPr marL="285750" lvl="1" indent="-285750">
              <a:buFont typeface="Wingdings" pitchFamily="2" charset="2"/>
              <a:buChar char="q"/>
            </a:pPr>
            <a:endParaRPr lang="en-IN" dirty="0" smtClean="0">
              <a:latin typeface="Proxima Nova" charset="0"/>
            </a:endParaRPr>
          </a:p>
          <a:p>
            <a:pPr marL="285750" lvl="1" indent="-285750">
              <a:buFont typeface="Wingdings" pitchFamily="2" charset="2"/>
              <a:buChar char="q"/>
            </a:pPr>
            <a:r>
              <a:rPr lang="en-IN" dirty="0" smtClean="0">
                <a:latin typeface="Proxima Nova" charset="0"/>
              </a:rPr>
              <a:t>Records in the tail of the log retain their original offset when written after being rewritten with compaction </a:t>
            </a:r>
            <a:r>
              <a:rPr lang="en-IN" dirty="0" err="1" smtClean="0">
                <a:latin typeface="Proxima Nova" charset="0"/>
              </a:rPr>
              <a:t>cleanup</a:t>
            </a:r>
            <a:r>
              <a:rPr lang="en-IN" dirty="0" smtClean="0">
                <a:latin typeface="Proxima Nova" charset="0"/>
              </a:rPr>
              <a:t>.</a:t>
            </a:r>
          </a:p>
          <a:p>
            <a:r>
              <a:rPr lang="en-IN" dirty="0" smtClean="0">
                <a:latin typeface="Proxima Nova" charset="0"/>
              </a:rPr>
              <a:t/>
            </a:r>
            <a:br>
              <a:rPr lang="en-IN" dirty="0" smtClean="0">
                <a:latin typeface="Proxima Nova" charset="0"/>
              </a:rPr>
            </a:br>
            <a:endParaRPr lang="en-IN" dirty="0">
              <a:latin typeface="Proxima Nova" charset="0"/>
            </a:endParaRPr>
          </a:p>
        </p:txBody>
      </p:sp>
    </p:spTree>
    <p:extLst>
      <p:ext uri="{BB962C8B-B14F-4D97-AF65-F5344CB8AC3E}">
        <p14:creationId xmlns:p14="http://schemas.microsoft.com/office/powerpoint/2010/main" val="214089702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Compaction</a:t>
            </a:r>
            <a:endParaRPr lang="en-IN" sz="1600" b="1"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362075"/>
            <a:ext cx="832485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7106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Compaction</a:t>
            </a:r>
            <a:endParaRPr lang="en-IN" sz="1600" b="1" dirty="0"/>
          </a:p>
        </p:txBody>
      </p:sp>
      <p:sp>
        <p:nvSpPr>
          <p:cNvPr id="7" name="TextBox 6"/>
          <p:cNvSpPr txBox="1"/>
          <p:nvPr/>
        </p:nvSpPr>
        <p:spPr>
          <a:xfrm>
            <a:off x="462116" y="971550"/>
            <a:ext cx="8153400" cy="2893100"/>
          </a:xfrm>
          <a:prstGeom prst="rect">
            <a:avLst/>
          </a:prstGeom>
          <a:noFill/>
        </p:spPr>
        <p:txBody>
          <a:bodyPr wrap="square" rtlCol="0">
            <a:spAutoFit/>
          </a:bodyPr>
          <a:lstStyle/>
          <a:p>
            <a:pPr marL="285750" lvl="1" indent="-285750">
              <a:buFont typeface="Wingdings" pitchFamily="2" charset="2"/>
              <a:buChar char="q"/>
            </a:pPr>
            <a:r>
              <a:rPr lang="en-IN" dirty="0" smtClean="0">
                <a:latin typeface="Proxima Nova" charset="0"/>
              </a:rPr>
              <a:t>A</a:t>
            </a:r>
            <a:r>
              <a:rPr lang="en-IN" dirty="0">
                <a:latin typeface="Proxima Nova" charset="0"/>
              </a:rPr>
              <a:t>ll compacted log offsets remain valid, even if record at offset has been compacted away as a consumer will get the next highest offset</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Kafka log compaction also allows for deletes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 message with a key and a null payload acts like a tombstone, a delete marker for that key</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Tombstones get cleared after a period</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Log compaction periodically runs in the background by recopying log segments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Compaction does not block reads and can be throttled to avoid impacting I/O of producers and consumers.</a:t>
            </a:r>
          </a:p>
        </p:txBody>
      </p:sp>
    </p:spTree>
    <p:extLst>
      <p:ext uri="{BB962C8B-B14F-4D97-AF65-F5344CB8AC3E}">
        <p14:creationId xmlns:p14="http://schemas.microsoft.com/office/powerpoint/2010/main" val="19381111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Compaction Cleaning</a:t>
            </a:r>
            <a:endParaRPr lang="en-IN" sz="1600" b="1" dirty="0"/>
          </a:p>
        </p:txBody>
      </p:sp>
      <p:sp>
        <p:nvSpPr>
          <p:cNvPr id="7" name="TextBox 6"/>
          <p:cNvSpPr txBox="1"/>
          <p:nvPr/>
        </p:nvSpPr>
        <p:spPr>
          <a:xfrm>
            <a:off x="462116" y="971550"/>
            <a:ext cx="8153400" cy="3108543"/>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Topic </a:t>
            </a:r>
            <a:r>
              <a:rPr lang="en-IN" dirty="0" err="1">
                <a:latin typeface="Proxima Nova" charset="0"/>
              </a:rPr>
              <a:t>config</a:t>
            </a:r>
            <a:r>
              <a:rPr lang="en-IN" dirty="0">
                <a:latin typeface="Proxima Nova" charset="0"/>
              </a:rPr>
              <a:t> min.compaction.lag.ms gets used to guarantee a minimum period that must pass before a message can be compacted. </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 consumer sees all tombstones as long as the consumer reaches head of a log in a period less than the topic </a:t>
            </a:r>
            <a:r>
              <a:rPr lang="en-IN" dirty="0" err="1">
                <a:latin typeface="Proxima Nova" charset="0"/>
              </a:rPr>
              <a:t>config</a:t>
            </a:r>
            <a:r>
              <a:rPr lang="en-IN" dirty="0">
                <a:latin typeface="Proxima Nova" charset="0"/>
              </a:rPr>
              <a:t> delete.retention.ms (the default is 24 hours). </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Log compaction will never re-order messages, just remove </a:t>
            </a:r>
            <a:r>
              <a:rPr lang="en-IN" dirty="0" smtClean="0">
                <a:latin typeface="Proxima Nova" charset="0"/>
              </a:rPr>
              <a:t>some</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Partition offset for a message never changes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Any consumer reading from the start of the log sees at least final state of all records in the order they were written</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266907863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Cleaner</a:t>
            </a:r>
            <a:endParaRPr lang="en-IN" sz="1600" b="1" dirty="0"/>
          </a:p>
        </p:txBody>
      </p:sp>
      <p:sp>
        <p:nvSpPr>
          <p:cNvPr id="7" name="TextBox 6"/>
          <p:cNvSpPr txBox="1"/>
          <p:nvPr/>
        </p:nvSpPr>
        <p:spPr>
          <a:xfrm>
            <a:off x="462116" y="971550"/>
            <a:ext cx="8153400" cy="3539430"/>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Recall that a Kafka topic has a log</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A log is broken up into partitions and partitions are divided into segments which contain records which have keys and values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 Kafka Log Cleaner does log compaction</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 Log cleaner has a pool of background compaction threads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These threads recopy log segment files, removing older records whose key reappears recently in the log. Each compaction thread chooses topic log that has the highest ratio of log head to log tail</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Then the compaction thread recopies the log from start to end removing records whose keys occur later in the log</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220327437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Kafka Cluster Administration and Operations</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Log Cleaner</a:t>
            </a:r>
            <a:endParaRPr lang="en-IN" sz="1600" b="1" dirty="0"/>
          </a:p>
        </p:txBody>
      </p:sp>
      <p:sp>
        <p:nvSpPr>
          <p:cNvPr id="7" name="TextBox 6"/>
          <p:cNvSpPr txBox="1"/>
          <p:nvPr/>
        </p:nvSpPr>
        <p:spPr>
          <a:xfrm>
            <a:off x="462116" y="971550"/>
            <a:ext cx="8153400" cy="1169551"/>
          </a:xfrm>
          <a:prstGeom prst="rect">
            <a:avLst/>
          </a:prstGeom>
          <a:noFill/>
        </p:spPr>
        <p:txBody>
          <a:bodyPr wrap="square" rtlCol="0">
            <a:spAutoFit/>
          </a:bodyPr>
          <a:lstStyle/>
          <a:p>
            <a:pPr marL="285750" lvl="1" indent="-285750">
              <a:buFont typeface="Wingdings" pitchFamily="2" charset="2"/>
              <a:buChar char="q"/>
            </a:pPr>
            <a:r>
              <a:rPr lang="en-IN" dirty="0">
                <a:latin typeface="Proxima Nova" charset="0"/>
              </a:rPr>
              <a:t>As the log cleaner cleans log partition segments, the segments get swapped into the log partition immediately replacing the older segments. </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This way compaction does not require double the space of the entire partition as additional disk space required is just one additional log partition segment - divide and conquer.</a:t>
            </a:r>
          </a:p>
        </p:txBody>
      </p:sp>
    </p:spTree>
    <p:extLst>
      <p:ext uri="{BB962C8B-B14F-4D97-AF65-F5344CB8AC3E}">
        <p14:creationId xmlns:p14="http://schemas.microsoft.com/office/powerpoint/2010/main" val="130078660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27407"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b="1" dirty="0" smtClean="0">
                <a:solidFill>
                  <a:schemeClr val="dk1"/>
                </a:solidFill>
                <a:latin typeface="Proxima Nova"/>
                <a:sym typeface="Proxima Nova"/>
              </a:rPr>
              <a:t>Kafka REST Proxy</a:t>
            </a:r>
            <a:endParaRPr b="1"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304800" y="3608250"/>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826100" y="17032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826100" y="1995523"/>
            <a:ext cx="279300" cy="258900"/>
          </a:xfrm>
          <a:prstGeom prst="rect">
            <a:avLst/>
          </a:prstGeom>
          <a:noFill/>
          <a:ln>
            <a:noFill/>
          </a:ln>
        </p:spPr>
      </p:pic>
    </p:spTree>
    <p:extLst>
      <p:ext uri="{BB962C8B-B14F-4D97-AF65-F5344CB8AC3E}">
        <p14:creationId xmlns:p14="http://schemas.microsoft.com/office/powerpoint/2010/main" val="25340920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REST</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REST Proxy</a:t>
            </a:r>
            <a:endParaRPr lang="en-IN" sz="1600" b="1" dirty="0"/>
          </a:p>
        </p:txBody>
      </p:sp>
      <p:sp>
        <p:nvSpPr>
          <p:cNvPr id="7" name="TextBox 6"/>
          <p:cNvSpPr txBox="1"/>
          <p:nvPr/>
        </p:nvSpPr>
        <p:spPr>
          <a:xfrm>
            <a:off x="462116" y="971550"/>
            <a:ext cx="8153400" cy="3539430"/>
          </a:xfrm>
          <a:prstGeom prst="rect">
            <a:avLst/>
          </a:prstGeom>
          <a:noFill/>
        </p:spPr>
        <p:txBody>
          <a:bodyPr wrap="square" rtlCol="0">
            <a:spAutoFit/>
          </a:bodyPr>
          <a:lstStyle/>
          <a:p>
            <a:pPr marL="285750" lvl="1" indent="-285750">
              <a:buFont typeface="Wingdings" pitchFamily="2" charset="2"/>
              <a:buChar char="q"/>
            </a:pPr>
            <a:r>
              <a:rPr lang="en-IN" dirty="0" smtClean="0">
                <a:latin typeface="Proxima Nova" charset="0"/>
              </a:rPr>
              <a:t>Kafka REST Proxy is an HTTP based proxy for your </a:t>
            </a:r>
            <a:r>
              <a:rPr lang="en-IN" dirty="0" err="1" smtClean="0">
                <a:latin typeface="Proxima Nova" charset="0"/>
              </a:rPr>
              <a:t>kafka</a:t>
            </a:r>
            <a:r>
              <a:rPr lang="en-IN" dirty="0" smtClean="0">
                <a:latin typeface="Proxima Nova" charset="0"/>
              </a:rPr>
              <a:t> cluster. </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a:latin typeface="Proxima Nova" charset="0"/>
              </a:rPr>
              <a:t>The API supports many interactions with your cluster, including producing and consuming messages and accessing cluster metadata such as the set of topics and mapping of partitions to brokers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REST Proxy will be provided to the application team to push the Data to Kafka Topic. </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For the REST proxy the broker host public address should be provided to the External sources</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Ingesting </a:t>
            </a:r>
            <a:r>
              <a:rPr lang="en-IN" dirty="0">
                <a:latin typeface="Proxima Nova" charset="0"/>
              </a:rPr>
              <a:t>messages into a stream processing framework that doesn’t yet support </a:t>
            </a:r>
            <a:r>
              <a:rPr lang="en-IN" dirty="0" smtClean="0">
                <a:latin typeface="Proxima Nova" charset="0"/>
              </a:rPr>
              <a:t>Kafka.</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REST proxy acts ad Web API layer of Kafka</a:t>
            </a:r>
            <a:endParaRPr lang="en-IN" dirty="0">
              <a:latin typeface="Proxima Nova" charset="0"/>
            </a:endParaRPr>
          </a:p>
          <a:p>
            <a:r>
              <a:rPr lang="en-IN" dirty="0">
                <a:latin typeface="Proxima Nova" charset="0"/>
              </a:rPr>
              <a:t/>
            </a:r>
            <a:br>
              <a:rPr lang="en-IN" dirty="0">
                <a:latin typeface="Proxima Nova" charset="0"/>
              </a:rPr>
            </a:br>
            <a:endParaRPr lang="en-IN" dirty="0" smtClean="0">
              <a:latin typeface="Proxima Nova" charset="0"/>
            </a:endParaRPr>
          </a:p>
          <a:p>
            <a:pPr marL="285750" lvl="1"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28295614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52400" y="506874"/>
            <a:ext cx="3657600" cy="307777"/>
          </a:xfrm>
          <a:prstGeom prst="rect">
            <a:avLst/>
          </a:prstGeom>
          <a:noFill/>
        </p:spPr>
        <p:txBody>
          <a:bodyPr wrap="square" rtlCol="0">
            <a:spAutoFit/>
          </a:bodyPr>
          <a:lstStyle/>
          <a:p>
            <a:r>
              <a:rPr lang="en-US" b="1" dirty="0" smtClean="0">
                <a:latin typeface="Proxima Nova" panose="020B0604020202020204" charset="0"/>
              </a:rPr>
              <a:t>Lambda Architecture</a:t>
            </a:r>
            <a:endParaRPr lang="en-US" b="1" dirty="0">
              <a:latin typeface="Proxima Nova" panose="020B060402020202020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02940"/>
            <a:ext cx="6649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4165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REST</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Kafka REST Proxy</a:t>
            </a:r>
            <a:endParaRPr lang="en-IN" sz="1600" b="1" dirty="0"/>
          </a:p>
        </p:txBody>
      </p:sp>
      <p:sp>
        <p:nvSpPr>
          <p:cNvPr id="7" name="TextBox 6"/>
          <p:cNvSpPr txBox="1"/>
          <p:nvPr/>
        </p:nvSpPr>
        <p:spPr>
          <a:xfrm>
            <a:off x="462116" y="971550"/>
            <a:ext cx="8153400" cy="2031325"/>
          </a:xfrm>
          <a:prstGeom prst="rect">
            <a:avLst/>
          </a:prstGeom>
          <a:noFill/>
        </p:spPr>
        <p:txBody>
          <a:bodyPr wrap="square" rtlCol="0">
            <a:spAutoFit/>
          </a:bodyPr>
          <a:lstStyle/>
          <a:p>
            <a:pPr marL="285750" lvl="1" indent="-285750">
              <a:buFont typeface="Wingdings" pitchFamily="2" charset="2"/>
              <a:buChar char="q"/>
            </a:pPr>
            <a:r>
              <a:rPr lang="en-IN" dirty="0" smtClean="0">
                <a:latin typeface="Proxima Nova" charset="0"/>
              </a:rPr>
              <a:t>Confluent Provides Kafka REST Proxy</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err="1" smtClean="0">
                <a:latin typeface="Proxima Nova" charset="0"/>
              </a:rPr>
              <a:t>Cloudera</a:t>
            </a:r>
            <a:r>
              <a:rPr lang="en-IN" dirty="0" smtClean="0">
                <a:latin typeface="Proxima Nova" charset="0"/>
              </a:rPr>
              <a:t> and </a:t>
            </a:r>
            <a:r>
              <a:rPr lang="en-IN" dirty="0" err="1" smtClean="0">
                <a:latin typeface="Proxima Nova" charset="0"/>
              </a:rPr>
              <a:t>Hortonworks</a:t>
            </a:r>
            <a:r>
              <a:rPr lang="en-IN" dirty="0" smtClean="0">
                <a:latin typeface="Proxima Nova" charset="0"/>
              </a:rPr>
              <a:t> does not have Kafka REST. </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We can write our own Kafka REST API for the environment or we can download the reliable REST API from </a:t>
            </a:r>
            <a:r>
              <a:rPr lang="en-IN" dirty="0" err="1" smtClean="0">
                <a:latin typeface="Proxima Nova" charset="0"/>
              </a:rPr>
              <a:t>GitHub</a:t>
            </a:r>
            <a:endParaRPr lang="en-IN" dirty="0" smtClean="0">
              <a:latin typeface="Proxima Nova" charset="0"/>
            </a:endParaRP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Confluent REST proxy helps in setting up the reliable REST proxy with the hep of confluent schema registry.</a:t>
            </a:r>
            <a:endParaRPr lang="en-IN" dirty="0">
              <a:latin typeface="Proxima Nova" charset="0"/>
            </a:endParaRPr>
          </a:p>
        </p:txBody>
      </p:sp>
    </p:spTree>
    <p:extLst>
      <p:ext uri="{BB962C8B-B14F-4D97-AF65-F5344CB8AC3E}">
        <p14:creationId xmlns:p14="http://schemas.microsoft.com/office/powerpoint/2010/main" val="412696722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REST</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Confluent REST Proxy</a:t>
            </a:r>
            <a:endParaRPr lang="en-IN" sz="1600" b="1" dirty="0"/>
          </a:p>
        </p:txBody>
      </p:sp>
      <p:sp>
        <p:nvSpPr>
          <p:cNvPr id="7" name="TextBox 6"/>
          <p:cNvSpPr txBox="1"/>
          <p:nvPr/>
        </p:nvSpPr>
        <p:spPr>
          <a:xfrm>
            <a:off x="462116" y="1126450"/>
            <a:ext cx="8153400" cy="2893100"/>
          </a:xfrm>
          <a:prstGeom prst="rect">
            <a:avLst/>
          </a:prstGeom>
          <a:noFill/>
        </p:spPr>
        <p:txBody>
          <a:bodyPr wrap="square" rtlCol="0">
            <a:spAutoFit/>
          </a:bodyPr>
          <a:lstStyle/>
          <a:p>
            <a:pPr marL="285750" lvl="1" indent="-285750">
              <a:buFont typeface="Wingdings" pitchFamily="2" charset="2"/>
              <a:buChar char="q"/>
            </a:pPr>
            <a:r>
              <a:rPr lang="en-IN" dirty="0" smtClean="0">
                <a:latin typeface="Proxima Nova" charset="0"/>
              </a:rPr>
              <a:t>The </a:t>
            </a:r>
            <a:r>
              <a:rPr lang="en-IN" dirty="0">
                <a:latin typeface="Proxima Nova" charset="0"/>
              </a:rPr>
              <a:t>REST Proxy should be able to expose all of the functionality of the Java producers, consumers, and command-line tools</a:t>
            </a:r>
            <a:r>
              <a:rPr lang="en-IN" dirty="0" smtClean="0">
                <a:latin typeface="Proxima Nova" charset="0"/>
              </a:rPr>
              <a:t>.</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dirty="0" smtClean="0">
                <a:latin typeface="Proxima Nova" charset="0"/>
              </a:rPr>
              <a:t>Features of Confluent REST Proxy are below </a:t>
            </a:r>
          </a:p>
          <a:p>
            <a:pPr marL="285750" lvl="1" indent="-285750">
              <a:buFont typeface="Wingdings" pitchFamily="2" charset="2"/>
              <a:buChar char="q"/>
            </a:pPr>
            <a:endParaRPr lang="en-IN" dirty="0">
              <a:latin typeface="Proxima Nova" charset="0"/>
            </a:endParaRPr>
          </a:p>
          <a:p>
            <a:pPr marL="285750" lvl="1" indent="-285750">
              <a:buFont typeface="Wingdings" pitchFamily="2" charset="2"/>
              <a:buChar char="q"/>
            </a:pPr>
            <a:r>
              <a:rPr lang="en-IN" b="1" dirty="0" smtClean="0">
                <a:latin typeface="Proxima Nova" charset="0"/>
              </a:rPr>
              <a:t>Metadata</a:t>
            </a:r>
          </a:p>
          <a:p>
            <a:pPr lvl="3"/>
            <a:r>
              <a:rPr lang="en-IN" b="1" dirty="0">
                <a:latin typeface="Proxima Nova" charset="0"/>
              </a:rPr>
              <a:t>	</a:t>
            </a:r>
            <a:r>
              <a:rPr lang="en-IN" dirty="0" smtClean="0">
                <a:latin typeface="Proxima Nova" charset="0"/>
              </a:rPr>
              <a:t>- </a:t>
            </a:r>
            <a:r>
              <a:rPr lang="en-IN" dirty="0">
                <a:latin typeface="Proxima Nova" charset="0"/>
              </a:rPr>
              <a:t>Most metadata about the cluster – brokers, topics, partitions, and </a:t>
            </a:r>
            <a:r>
              <a:rPr lang="en-IN" dirty="0" err="1">
                <a:latin typeface="Proxima Nova" charset="0"/>
              </a:rPr>
              <a:t>configs</a:t>
            </a:r>
            <a:r>
              <a:rPr lang="en-IN" dirty="0">
                <a:latin typeface="Proxima Nova" charset="0"/>
              </a:rPr>
              <a:t> – can be read using </a:t>
            </a:r>
            <a:r>
              <a:rPr lang="en-IN" dirty="0" err="1">
                <a:latin typeface="Proxima Nova" charset="0"/>
              </a:rPr>
              <a:t>GETrequests</a:t>
            </a:r>
            <a:r>
              <a:rPr lang="en-IN" dirty="0">
                <a:latin typeface="Proxima Nova" charset="0"/>
              </a:rPr>
              <a:t> for the corresponding URLs</a:t>
            </a:r>
            <a:r>
              <a:rPr lang="en-IN" dirty="0" smtClean="0">
                <a:latin typeface="Proxima Nova" charset="0"/>
              </a:rPr>
              <a:t>.</a:t>
            </a:r>
          </a:p>
          <a:p>
            <a:pPr lvl="3"/>
            <a:endParaRPr lang="en-IN" dirty="0">
              <a:latin typeface="Proxima Nova" charset="0"/>
            </a:endParaRPr>
          </a:p>
          <a:p>
            <a:pPr marL="285750" lvl="3" indent="-285750">
              <a:buFont typeface="Wingdings" pitchFamily="2" charset="2"/>
              <a:buChar char="q"/>
            </a:pPr>
            <a:r>
              <a:rPr lang="en-IN" b="1" dirty="0" smtClean="0">
                <a:latin typeface="Proxima Nova" charset="0"/>
              </a:rPr>
              <a:t>Producers</a:t>
            </a:r>
          </a:p>
          <a:p>
            <a:pPr lvl="4"/>
            <a:r>
              <a:rPr lang="en-IN" dirty="0">
                <a:latin typeface="Proxima Nova" charset="0"/>
              </a:rPr>
              <a:t>	</a:t>
            </a:r>
            <a:r>
              <a:rPr lang="en-IN" dirty="0" smtClean="0">
                <a:latin typeface="Proxima Nova" charset="0"/>
              </a:rPr>
              <a:t>- </a:t>
            </a:r>
            <a:r>
              <a:rPr lang="en-IN" dirty="0">
                <a:latin typeface="Proxima Nova" charset="0"/>
              </a:rPr>
              <a:t>Instead of exposing producer objects, the API accepts produce requests targeted at specific topics or partitions and routes them all through a small pool of producers</a:t>
            </a:r>
            <a:r>
              <a:rPr lang="en-IN" dirty="0" smtClean="0">
                <a:latin typeface="Proxima Nova" charset="0"/>
              </a:rPr>
              <a:t>.</a:t>
            </a:r>
          </a:p>
          <a:p>
            <a:pPr lvl="4"/>
            <a:endParaRPr lang="en-IN" dirty="0">
              <a:latin typeface="Proxima Nova" charset="0"/>
            </a:endParaRPr>
          </a:p>
        </p:txBody>
      </p:sp>
    </p:spTree>
    <p:extLst>
      <p:ext uri="{BB962C8B-B14F-4D97-AF65-F5344CB8AC3E}">
        <p14:creationId xmlns:p14="http://schemas.microsoft.com/office/powerpoint/2010/main" val="119761201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REST</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Confluent REST Proxy</a:t>
            </a:r>
            <a:endParaRPr lang="en-IN" sz="1600" b="1" dirty="0"/>
          </a:p>
        </p:txBody>
      </p:sp>
      <p:sp>
        <p:nvSpPr>
          <p:cNvPr id="7" name="TextBox 6"/>
          <p:cNvSpPr txBox="1"/>
          <p:nvPr/>
        </p:nvSpPr>
        <p:spPr>
          <a:xfrm>
            <a:off x="462116" y="1126450"/>
            <a:ext cx="8153400" cy="3539430"/>
          </a:xfrm>
          <a:prstGeom prst="rect">
            <a:avLst/>
          </a:prstGeom>
          <a:noFill/>
        </p:spPr>
        <p:txBody>
          <a:bodyPr wrap="square" rtlCol="0">
            <a:spAutoFit/>
          </a:bodyPr>
          <a:lstStyle/>
          <a:p>
            <a:pPr marL="285750" lvl="4" indent="-285750">
              <a:buFont typeface="Wingdings" pitchFamily="2" charset="2"/>
              <a:buChar char="q"/>
            </a:pPr>
            <a:r>
              <a:rPr lang="en-IN" b="1" dirty="0">
                <a:latin typeface="Proxima Nova" charset="0"/>
              </a:rPr>
              <a:t>Consumers</a:t>
            </a:r>
          </a:p>
          <a:p>
            <a:pPr lvl="4"/>
            <a:r>
              <a:rPr lang="en-IN" dirty="0">
                <a:latin typeface="Proxima Nova" charset="0"/>
              </a:rPr>
              <a:t>	- The REST Proxy uses either the high level consumer (v1 </a:t>
            </a:r>
            <a:r>
              <a:rPr lang="en-IN" dirty="0" err="1">
                <a:latin typeface="Proxima Nova" charset="0"/>
              </a:rPr>
              <a:t>api</a:t>
            </a:r>
            <a:r>
              <a:rPr lang="en-IN" dirty="0">
                <a:latin typeface="Proxima Nova" charset="0"/>
              </a:rPr>
              <a:t>) or the new 0.9 consumer (v2 </a:t>
            </a:r>
            <a:r>
              <a:rPr lang="en-IN" dirty="0" err="1">
                <a:latin typeface="Proxima Nova" charset="0"/>
              </a:rPr>
              <a:t>api</a:t>
            </a:r>
            <a:r>
              <a:rPr lang="en-IN" dirty="0">
                <a:latin typeface="Proxima Nova" charset="0"/>
              </a:rPr>
              <a:t>) to implement consumer-groups that can read from topics.</a:t>
            </a:r>
          </a:p>
          <a:p>
            <a:pPr lvl="4"/>
            <a:r>
              <a:rPr lang="en-IN" dirty="0">
                <a:latin typeface="Proxima Nova" charset="0"/>
              </a:rPr>
              <a:t>	- Consumers are </a:t>
            </a:r>
            <a:r>
              <a:rPr lang="en-IN" dirty="0" err="1">
                <a:latin typeface="Proxima Nova" charset="0"/>
              </a:rPr>
              <a:t>stateful</a:t>
            </a:r>
            <a:r>
              <a:rPr lang="en-IN" dirty="0">
                <a:latin typeface="Proxima Nova" charset="0"/>
              </a:rPr>
              <a:t> and therefore tied to specific REST Proxy instances</a:t>
            </a:r>
            <a:r>
              <a:rPr lang="en-IN" dirty="0" smtClean="0">
                <a:latin typeface="Proxima Nova" charset="0"/>
              </a:rPr>
              <a:t>.</a:t>
            </a:r>
          </a:p>
          <a:p>
            <a:pPr lvl="4"/>
            <a:r>
              <a:rPr lang="en-IN" dirty="0">
                <a:latin typeface="Proxima Nova" charset="0"/>
              </a:rPr>
              <a:t>	</a:t>
            </a:r>
            <a:r>
              <a:rPr lang="en-IN" dirty="0" smtClean="0">
                <a:latin typeface="Proxima Nova" charset="0"/>
              </a:rPr>
              <a:t>- </a:t>
            </a:r>
            <a:r>
              <a:rPr lang="en-IN" dirty="0">
                <a:latin typeface="Proxima Nova" charset="0"/>
              </a:rPr>
              <a:t>Offset commit can be either automatic or explicitly requested by the user. Currently limited to one thread per consumer; use multiple consumers for higher throughput</a:t>
            </a:r>
            <a:r>
              <a:rPr lang="en-IN" dirty="0" smtClean="0">
                <a:latin typeface="Proxima Nova" charset="0"/>
              </a:rPr>
              <a:t>.</a:t>
            </a:r>
          </a:p>
          <a:p>
            <a:pPr lvl="4"/>
            <a:endParaRPr lang="en-IN" dirty="0">
              <a:latin typeface="Proxima Nova" charset="0"/>
            </a:endParaRPr>
          </a:p>
          <a:p>
            <a:pPr marL="285750" lvl="4" indent="-285750">
              <a:buFont typeface="Wingdings" pitchFamily="2" charset="2"/>
              <a:buChar char="q"/>
            </a:pPr>
            <a:r>
              <a:rPr lang="en-IN" b="1" dirty="0">
                <a:latin typeface="Proxima Nova" charset="0"/>
              </a:rPr>
              <a:t>Data </a:t>
            </a:r>
            <a:r>
              <a:rPr lang="en-IN" b="1" dirty="0" smtClean="0">
                <a:latin typeface="Proxima Nova" charset="0"/>
              </a:rPr>
              <a:t>Formats</a:t>
            </a:r>
          </a:p>
          <a:p>
            <a:pPr lvl="6"/>
            <a:r>
              <a:rPr lang="en-IN" b="1" dirty="0">
                <a:latin typeface="Proxima Nova" charset="0"/>
              </a:rPr>
              <a:t>	</a:t>
            </a:r>
            <a:r>
              <a:rPr lang="en-IN" dirty="0" smtClean="0">
                <a:latin typeface="Proxima Nova" charset="0"/>
              </a:rPr>
              <a:t>- </a:t>
            </a:r>
            <a:r>
              <a:rPr lang="en-IN" dirty="0">
                <a:latin typeface="Proxima Nova" charset="0"/>
              </a:rPr>
              <a:t>The REST Proxy can read and write data using JSON, raw bytes encoded with base64 or using JSON-encoded Avro. </a:t>
            </a:r>
            <a:endParaRPr lang="en-IN" dirty="0" smtClean="0">
              <a:latin typeface="Proxima Nova" charset="0"/>
            </a:endParaRPr>
          </a:p>
          <a:p>
            <a:pPr lvl="6"/>
            <a:r>
              <a:rPr lang="en-IN" dirty="0">
                <a:latin typeface="Proxima Nova" charset="0"/>
              </a:rPr>
              <a:t>	</a:t>
            </a:r>
            <a:r>
              <a:rPr lang="en-IN" dirty="0" smtClean="0">
                <a:latin typeface="Proxima Nova" charset="0"/>
              </a:rPr>
              <a:t>- </a:t>
            </a:r>
            <a:r>
              <a:rPr lang="en-IN" dirty="0">
                <a:latin typeface="Proxima Nova" charset="0"/>
              </a:rPr>
              <a:t>With Avro, schemas are registered and validated against the Schema </a:t>
            </a:r>
            <a:r>
              <a:rPr lang="en-IN" dirty="0" smtClean="0">
                <a:latin typeface="Proxima Nova" charset="0"/>
              </a:rPr>
              <a:t>Registry</a:t>
            </a:r>
          </a:p>
          <a:p>
            <a:pPr lvl="6"/>
            <a:endParaRPr lang="en-IN" dirty="0">
              <a:latin typeface="Proxima Nova" charset="0"/>
            </a:endParaRPr>
          </a:p>
          <a:p>
            <a:pPr marL="285750" lvl="6" indent="-285750">
              <a:buFont typeface="Wingdings" pitchFamily="2" charset="2"/>
              <a:buChar char="q"/>
            </a:pPr>
            <a:r>
              <a:rPr lang="en-IN" b="1" dirty="0">
                <a:latin typeface="Proxima Nova" charset="0"/>
              </a:rPr>
              <a:t>REST Proxy Clusters and Load </a:t>
            </a:r>
            <a:r>
              <a:rPr lang="en-IN" b="1" dirty="0" smtClean="0">
                <a:latin typeface="Proxima Nova" charset="0"/>
              </a:rPr>
              <a:t>Balancing</a:t>
            </a:r>
            <a:endParaRPr lang="en-IN" dirty="0" smtClean="0">
              <a:latin typeface="Proxima Nova" charset="0"/>
            </a:endParaRPr>
          </a:p>
          <a:p>
            <a:pPr lvl="7"/>
            <a:r>
              <a:rPr lang="en-IN" dirty="0">
                <a:latin typeface="Proxima Nova" charset="0"/>
              </a:rPr>
              <a:t>	</a:t>
            </a:r>
            <a:r>
              <a:rPr lang="en-IN" dirty="0" smtClean="0">
                <a:latin typeface="Proxima Nova" charset="0"/>
              </a:rPr>
              <a:t>- </a:t>
            </a:r>
            <a:r>
              <a:rPr lang="en-IN" dirty="0">
                <a:latin typeface="Proxima Nova" charset="0"/>
              </a:rPr>
              <a:t>The REST Proxy is designed to support multiple instances running together to spread load and can safely be run behind various load balancing mechanisms (e.g. round robin DNS, discovery services, load balancers) </a:t>
            </a:r>
          </a:p>
        </p:txBody>
      </p:sp>
    </p:spTree>
    <p:extLst>
      <p:ext uri="{BB962C8B-B14F-4D97-AF65-F5344CB8AC3E}">
        <p14:creationId xmlns:p14="http://schemas.microsoft.com/office/powerpoint/2010/main" val="393401220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REST</a:t>
            </a: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4" y="491875"/>
            <a:ext cx="6313715" cy="338554"/>
          </a:xfrm>
          <a:prstGeom prst="rect">
            <a:avLst/>
          </a:prstGeom>
          <a:noFill/>
        </p:spPr>
        <p:txBody>
          <a:bodyPr wrap="square" rtlCol="0">
            <a:spAutoFit/>
          </a:bodyPr>
          <a:lstStyle/>
          <a:p>
            <a:r>
              <a:rPr lang="en-IN" sz="1600" b="1" dirty="0" smtClean="0"/>
              <a:t>Confluent REST Proxy does not supports</a:t>
            </a:r>
            <a:endParaRPr lang="en-IN" sz="1600" b="1" dirty="0"/>
          </a:p>
        </p:txBody>
      </p:sp>
      <p:sp>
        <p:nvSpPr>
          <p:cNvPr id="7" name="TextBox 6"/>
          <p:cNvSpPr txBox="1"/>
          <p:nvPr/>
        </p:nvSpPr>
        <p:spPr>
          <a:xfrm>
            <a:off x="462116" y="1126450"/>
            <a:ext cx="8153400" cy="3539430"/>
          </a:xfrm>
          <a:prstGeom prst="rect">
            <a:avLst/>
          </a:prstGeom>
          <a:noFill/>
        </p:spPr>
        <p:txBody>
          <a:bodyPr wrap="square" rtlCol="0">
            <a:spAutoFit/>
          </a:bodyPr>
          <a:lstStyle/>
          <a:p>
            <a:pPr marL="285750" lvl="4" indent="-285750">
              <a:buFont typeface="Wingdings" pitchFamily="2" charset="2"/>
              <a:buChar char="q"/>
            </a:pPr>
            <a:r>
              <a:rPr lang="en-IN" b="1" dirty="0">
                <a:latin typeface="Proxima Nova" charset="0"/>
              </a:rPr>
              <a:t>Admin </a:t>
            </a:r>
            <a:r>
              <a:rPr lang="en-IN" b="1" dirty="0" smtClean="0">
                <a:latin typeface="Proxima Nova" charset="0"/>
              </a:rPr>
              <a:t>operations</a:t>
            </a:r>
          </a:p>
          <a:p>
            <a:pPr lvl="4"/>
            <a:r>
              <a:rPr lang="en-IN" dirty="0">
                <a:latin typeface="Proxima Nova" charset="0"/>
              </a:rPr>
              <a:t>	</a:t>
            </a:r>
            <a:r>
              <a:rPr lang="en-IN" dirty="0" smtClean="0">
                <a:latin typeface="Proxima Nova" charset="0"/>
              </a:rPr>
              <a:t>- Admins have to manually monitor the REST proxy operations and security</a:t>
            </a:r>
          </a:p>
          <a:p>
            <a:pPr lvl="4"/>
            <a:endParaRPr lang="en-IN" dirty="0">
              <a:latin typeface="Proxima Nova" charset="0"/>
            </a:endParaRPr>
          </a:p>
          <a:p>
            <a:pPr marL="285750" lvl="4" indent="-285750">
              <a:buFont typeface="Wingdings" pitchFamily="2" charset="2"/>
              <a:buChar char="q"/>
            </a:pPr>
            <a:r>
              <a:rPr lang="en-IN" b="1" dirty="0">
                <a:latin typeface="Proxima Nova" charset="0"/>
              </a:rPr>
              <a:t>Multi-topic Produce </a:t>
            </a:r>
            <a:r>
              <a:rPr lang="en-IN" b="1" dirty="0" smtClean="0">
                <a:latin typeface="Proxima Nova" charset="0"/>
              </a:rPr>
              <a:t>Requests</a:t>
            </a:r>
          </a:p>
          <a:p>
            <a:pPr lvl="5"/>
            <a:r>
              <a:rPr lang="en-IN" dirty="0">
                <a:latin typeface="Proxima Nova" charset="0"/>
              </a:rPr>
              <a:t>	</a:t>
            </a:r>
            <a:r>
              <a:rPr lang="en-IN" dirty="0" smtClean="0">
                <a:latin typeface="Proxima Nova" charset="0"/>
              </a:rPr>
              <a:t>- </a:t>
            </a:r>
            <a:r>
              <a:rPr lang="en-IN" dirty="0">
                <a:latin typeface="Proxima Nova" charset="0"/>
              </a:rPr>
              <a:t>Currently each produce request may only address a single topic or topic-partition</a:t>
            </a:r>
            <a:r>
              <a:rPr lang="en-IN" dirty="0" smtClean="0">
                <a:latin typeface="Proxima Nova" charset="0"/>
              </a:rPr>
              <a:t>.</a:t>
            </a:r>
          </a:p>
          <a:p>
            <a:pPr lvl="5"/>
            <a:r>
              <a:rPr lang="en-IN" b="1" dirty="0">
                <a:latin typeface="Proxima Nova" charset="0"/>
              </a:rPr>
              <a:t>	</a:t>
            </a:r>
            <a:r>
              <a:rPr lang="en-IN" dirty="0" smtClean="0">
                <a:latin typeface="Proxima Nova" charset="0"/>
              </a:rPr>
              <a:t>- </a:t>
            </a:r>
            <a:r>
              <a:rPr lang="en-IN" dirty="0">
                <a:latin typeface="Proxima Nova" charset="0"/>
              </a:rPr>
              <a:t>Most use cases do not require multi-topic produce requests, they introduce additional complexity into the API, and clients can easily split data across multiple requests if </a:t>
            </a:r>
            <a:r>
              <a:rPr lang="en-IN" dirty="0" smtClean="0">
                <a:latin typeface="Proxima Nova" charset="0"/>
              </a:rPr>
              <a:t>necessary</a:t>
            </a:r>
          </a:p>
          <a:p>
            <a:pPr lvl="5"/>
            <a:endParaRPr lang="en-IN" b="1" dirty="0">
              <a:latin typeface="Proxima Nova" charset="0"/>
            </a:endParaRPr>
          </a:p>
          <a:p>
            <a:pPr marL="285750" lvl="5" indent="-285750">
              <a:buFont typeface="Wingdings" pitchFamily="2" charset="2"/>
              <a:buChar char="q"/>
            </a:pPr>
            <a:r>
              <a:rPr lang="en-IN" b="1" dirty="0">
                <a:latin typeface="Proxima Nova" charset="0"/>
              </a:rPr>
              <a:t>Most Producer/Consumer Overrides in </a:t>
            </a:r>
            <a:r>
              <a:rPr lang="en-IN" b="1" dirty="0" smtClean="0">
                <a:latin typeface="Proxima Nova" charset="0"/>
              </a:rPr>
              <a:t>Requests</a:t>
            </a:r>
          </a:p>
          <a:p>
            <a:pPr lvl="5"/>
            <a:r>
              <a:rPr lang="en-IN" b="1" dirty="0">
                <a:latin typeface="Proxima Nova" charset="0"/>
              </a:rPr>
              <a:t>	</a:t>
            </a:r>
            <a:r>
              <a:rPr lang="en-IN" dirty="0" smtClean="0">
                <a:latin typeface="Proxima Nova" charset="0"/>
              </a:rPr>
              <a:t>- Only </a:t>
            </a:r>
            <a:r>
              <a:rPr lang="en-IN" dirty="0">
                <a:latin typeface="Proxima Nova" charset="0"/>
              </a:rPr>
              <a:t>a few key overrides are exposed in the </a:t>
            </a:r>
            <a:r>
              <a:rPr lang="en-IN" dirty="0" smtClean="0">
                <a:latin typeface="Proxima Nova" charset="0"/>
              </a:rPr>
              <a:t>API</a:t>
            </a:r>
          </a:p>
          <a:p>
            <a:pPr lvl="5"/>
            <a:r>
              <a:rPr lang="en-IN" b="1" dirty="0">
                <a:latin typeface="Proxima Nova" charset="0"/>
              </a:rPr>
              <a:t>	</a:t>
            </a:r>
            <a:r>
              <a:rPr lang="en-IN" dirty="0" smtClean="0">
                <a:latin typeface="Proxima Nova" charset="0"/>
              </a:rPr>
              <a:t>- </a:t>
            </a:r>
            <a:r>
              <a:rPr lang="en-IN" dirty="0">
                <a:latin typeface="Proxima Nova" charset="0"/>
              </a:rPr>
              <a:t>The reason is two-fold. First, proxies are multi-tenant and therefore most user-requested overrides need additional restrictions to ensure they do not impact other users</a:t>
            </a:r>
            <a:r>
              <a:rPr lang="en-IN" dirty="0" smtClean="0">
                <a:latin typeface="Proxima Nova" charset="0"/>
              </a:rPr>
              <a:t>.</a:t>
            </a:r>
          </a:p>
          <a:p>
            <a:r>
              <a:rPr lang="en-IN" b="1" dirty="0">
                <a:latin typeface="Proxima Nova" charset="0"/>
              </a:rPr>
              <a:t>	</a:t>
            </a:r>
            <a:r>
              <a:rPr lang="en-IN" dirty="0" smtClean="0">
                <a:latin typeface="Proxima Nova" charset="0"/>
              </a:rPr>
              <a:t>- </a:t>
            </a:r>
            <a:r>
              <a:rPr lang="en-IN" dirty="0">
                <a:latin typeface="Proxima Nova" charset="0"/>
              </a:rPr>
              <a:t>Second, tying the API too much to the implementation restricts future API improvements; this is especially important with the new upcoming consumer implementation.</a:t>
            </a:r>
          </a:p>
          <a:p>
            <a:r>
              <a:rPr lang="en-IN" dirty="0">
                <a:latin typeface="Proxima Nova" charset="0"/>
              </a:rPr>
              <a:t/>
            </a:r>
            <a:br>
              <a:rPr lang="en-IN" dirty="0">
                <a:latin typeface="Proxima Nova" charset="0"/>
              </a:rPr>
            </a:br>
            <a:endParaRPr lang="en-IN" b="1" dirty="0">
              <a:latin typeface="Proxima Nova" charset="0"/>
            </a:endParaRPr>
          </a:p>
        </p:txBody>
      </p:sp>
    </p:spTree>
    <p:extLst>
      <p:ext uri="{BB962C8B-B14F-4D97-AF65-F5344CB8AC3E}">
        <p14:creationId xmlns:p14="http://schemas.microsoft.com/office/powerpoint/2010/main" val="304721605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27407"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b="1" dirty="0" smtClean="0">
                <a:solidFill>
                  <a:schemeClr val="dk1"/>
                </a:solidFill>
                <a:latin typeface="Proxima Nova"/>
                <a:sym typeface="Proxima Nova"/>
              </a:rPr>
              <a:t>Kafka Connect</a:t>
            </a:r>
            <a:endParaRPr b="1"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304800" y="3608250"/>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826100" y="17032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826100" y="1995523"/>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848223" y="2344331"/>
            <a:ext cx="279300" cy="258900"/>
          </a:xfrm>
          <a:prstGeom prst="rect">
            <a:avLst/>
          </a:prstGeom>
          <a:noFill/>
          <a:ln>
            <a:noFill/>
          </a:ln>
        </p:spPr>
      </p:pic>
    </p:spTree>
    <p:extLst>
      <p:ext uri="{BB962C8B-B14F-4D97-AF65-F5344CB8AC3E}">
        <p14:creationId xmlns:p14="http://schemas.microsoft.com/office/powerpoint/2010/main" val="20095754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sp>
        <p:nvSpPr>
          <p:cNvPr id="7" name="TextBox 6"/>
          <p:cNvSpPr txBox="1"/>
          <p:nvPr/>
        </p:nvSpPr>
        <p:spPr>
          <a:xfrm>
            <a:off x="462116" y="1126450"/>
            <a:ext cx="8153400" cy="2246769"/>
          </a:xfrm>
          <a:prstGeom prst="rect">
            <a:avLst/>
          </a:prstGeom>
          <a:noFill/>
        </p:spPr>
        <p:txBody>
          <a:bodyPr wrap="square" rtlCol="0">
            <a:spAutoFit/>
          </a:bodyPr>
          <a:lstStyle/>
          <a:p>
            <a:pPr marL="285750" lvl="4" indent="-285750">
              <a:buFont typeface="Wingdings" pitchFamily="2" charset="2"/>
              <a:buChar char="q"/>
            </a:pPr>
            <a:r>
              <a:rPr lang="en-IN" dirty="0" smtClean="0">
                <a:latin typeface="Proxima Nova" charset="0"/>
              </a:rPr>
              <a:t>Kafka Connect is a framework included in apache </a:t>
            </a:r>
            <a:r>
              <a:rPr lang="en-IN" dirty="0" err="1" smtClean="0">
                <a:latin typeface="Proxima Nova" charset="0"/>
              </a:rPr>
              <a:t>kafka</a:t>
            </a:r>
            <a:r>
              <a:rPr lang="en-IN" dirty="0" smtClean="0">
                <a:latin typeface="Proxima Nova" charset="0"/>
              </a:rPr>
              <a:t> that integrates </a:t>
            </a:r>
            <a:r>
              <a:rPr lang="en-IN" dirty="0" err="1" smtClean="0">
                <a:latin typeface="Proxima Nova" charset="0"/>
              </a:rPr>
              <a:t>kafka</a:t>
            </a:r>
            <a:r>
              <a:rPr lang="en-IN" dirty="0" smtClean="0">
                <a:latin typeface="Proxima Nova" charset="0"/>
              </a:rPr>
              <a:t> with other systems</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a:latin typeface="Proxima Nova" charset="0"/>
              </a:rPr>
              <a:t>Its purpose is to make it easy to add new systems to your scalable and secure stream data pipelines</a:t>
            </a:r>
            <a:r>
              <a:rPr lang="en-IN" dirty="0" smtClean="0">
                <a:latin typeface="Proxima Nova" charset="0"/>
              </a:rPr>
              <a:t>.</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a:latin typeface="Proxima Nova" charset="0"/>
              </a:rPr>
              <a:t>To copy data between Kafka and another system, users instantiate Kafka Connectors for the systems they want to pull data from or push data </a:t>
            </a:r>
            <a:r>
              <a:rPr lang="en-IN" dirty="0" smtClean="0">
                <a:latin typeface="Proxima Nova" charset="0"/>
              </a:rPr>
              <a:t>to.</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a:latin typeface="Proxima Nova" charset="0"/>
              </a:rPr>
              <a:t>Source Connectors import data from another system (e.g. a relational database into Kafka) and Sink Connectors export data (e.g. the contents of a Kafka topic to an HDFS file).</a:t>
            </a:r>
            <a:endParaRPr lang="en-IN" dirty="0" smtClean="0">
              <a:latin typeface="Proxima Nova" charset="0"/>
            </a:endParaRPr>
          </a:p>
        </p:txBody>
      </p:sp>
    </p:spTree>
    <p:extLst>
      <p:ext uri="{BB962C8B-B14F-4D97-AF65-F5344CB8AC3E}">
        <p14:creationId xmlns:p14="http://schemas.microsoft.com/office/powerpoint/2010/main" val="81117072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23950"/>
            <a:ext cx="6703149"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12405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sp>
        <p:nvSpPr>
          <p:cNvPr id="7" name="TextBox 6"/>
          <p:cNvSpPr txBox="1"/>
          <p:nvPr/>
        </p:nvSpPr>
        <p:spPr>
          <a:xfrm>
            <a:off x="462116" y="1126450"/>
            <a:ext cx="8153400" cy="2462213"/>
          </a:xfrm>
          <a:prstGeom prst="rect">
            <a:avLst/>
          </a:prstGeom>
          <a:noFill/>
        </p:spPr>
        <p:txBody>
          <a:bodyPr wrap="square" rtlCol="0">
            <a:spAutoFit/>
          </a:bodyPr>
          <a:lstStyle/>
          <a:p>
            <a:pPr marL="285750" lvl="4" indent="-285750">
              <a:buFont typeface="Wingdings" pitchFamily="2" charset="2"/>
              <a:buChar char="q"/>
            </a:pPr>
            <a:r>
              <a:rPr lang="en-IN" dirty="0" smtClean="0">
                <a:latin typeface="Proxima Nova" charset="0"/>
              </a:rPr>
              <a:t>Producer and consumer provide complete flexibility to send any data to </a:t>
            </a:r>
            <a:r>
              <a:rPr lang="en-IN" dirty="0" err="1" smtClean="0">
                <a:latin typeface="Proxima Nova" charset="0"/>
              </a:rPr>
              <a:t>kafka</a:t>
            </a:r>
            <a:r>
              <a:rPr lang="en-IN" dirty="0" smtClean="0">
                <a:latin typeface="Proxima Nova" charset="0"/>
              </a:rPr>
              <a:t> </a:t>
            </a:r>
            <a:r>
              <a:rPr lang="en-IN" dirty="0" err="1" smtClean="0">
                <a:latin typeface="Proxima Nova" charset="0"/>
              </a:rPr>
              <a:t>pr</a:t>
            </a:r>
            <a:r>
              <a:rPr lang="en-IN" dirty="0" smtClean="0">
                <a:latin typeface="Proxima Nova" charset="0"/>
              </a:rPr>
              <a:t> process it in any way. </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Kafka </a:t>
            </a:r>
            <a:r>
              <a:rPr lang="en-IN" dirty="0" err="1" smtClean="0">
                <a:latin typeface="Proxima Nova" charset="0"/>
              </a:rPr>
              <a:t>connect’s</a:t>
            </a:r>
            <a:r>
              <a:rPr lang="en-IN" dirty="0" smtClean="0">
                <a:latin typeface="Proxima Nova" charset="0"/>
              </a:rPr>
              <a:t> framework allows</a:t>
            </a:r>
          </a:p>
          <a:p>
            <a:pPr lvl="4"/>
            <a:r>
              <a:rPr lang="en-IN" dirty="0">
                <a:latin typeface="Proxima Nova" charset="0"/>
              </a:rPr>
              <a:t>	</a:t>
            </a:r>
            <a:r>
              <a:rPr lang="en-IN" dirty="0" smtClean="0">
                <a:latin typeface="Proxima Nova" charset="0"/>
              </a:rPr>
              <a:t>- Developers to create connectors that copy data to/from other systems</a:t>
            </a:r>
          </a:p>
          <a:p>
            <a:pPr lvl="4"/>
            <a:r>
              <a:rPr lang="en-IN" dirty="0">
                <a:latin typeface="Proxima Nova" charset="0"/>
              </a:rPr>
              <a:t>	</a:t>
            </a:r>
            <a:r>
              <a:rPr lang="en-IN" dirty="0" smtClean="0">
                <a:latin typeface="Proxima Nova" charset="0"/>
              </a:rPr>
              <a:t>- Operators/users to use connectors by writing configuration files and submitting them to 	connect</a:t>
            </a:r>
          </a:p>
          <a:p>
            <a:pPr lvl="4"/>
            <a:r>
              <a:rPr lang="en-IN" dirty="0">
                <a:latin typeface="Proxima Nova" charset="0"/>
              </a:rPr>
              <a:t>	</a:t>
            </a:r>
            <a:r>
              <a:rPr lang="en-IN" dirty="0" smtClean="0">
                <a:latin typeface="Proxima Nova" charset="0"/>
              </a:rPr>
              <a:t>- No Additional code required</a:t>
            </a:r>
          </a:p>
          <a:p>
            <a:pPr lvl="4"/>
            <a:r>
              <a:rPr lang="en-IN" dirty="0">
                <a:latin typeface="Proxima Nova" charset="0"/>
              </a:rPr>
              <a:t>	</a:t>
            </a:r>
            <a:r>
              <a:rPr lang="en-IN" dirty="0" smtClean="0">
                <a:latin typeface="Proxima Nova" charset="0"/>
              </a:rPr>
              <a:t>- Community, providers and 3</a:t>
            </a:r>
            <a:r>
              <a:rPr lang="en-IN" baseline="30000" dirty="0" smtClean="0">
                <a:latin typeface="Proxima Nova" charset="0"/>
              </a:rPr>
              <a:t>rd</a:t>
            </a:r>
            <a:r>
              <a:rPr lang="en-IN" dirty="0" smtClean="0">
                <a:latin typeface="Proxima Nova" charset="0"/>
              </a:rPr>
              <a:t> party engineers to build reliable plugin’s for common data 	sources and sinks</a:t>
            </a:r>
          </a:p>
          <a:p>
            <a:pPr lvl="4"/>
            <a:r>
              <a:rPr lang="en-IN" dirty="0">
                <a:latin typeface="Proxima Nova" charset="0"/>
              </a:rPr>
              <a:t>	</a:t>
            </a:r>
            <a:r>
              <a:rPr lang="en-IN" dirty="0" smtClean="0">
                <a:latin typeface="Proxima Nova" charset="0"/>
              </a:rPr>
              <a:t>- Deployments to deliver fault tolerance and automated load balancing are out of the box</a:t>
            </a:r>
          </a:p>
        </p:txBody>
      </p:sp>
      <p:sp>
        <p:nvSpPr>
          <p:cNvPr id="4" name="TextBox 3"/>
          <p:cNvSpPr txBox="1"/>
          <p:nvPr/>
        </p:nvSpPr>
        <p:spPr>
          <a:xfrm>
            <a:off x="87084" y="491875"/>
            <a:ext cx="6313715" cy="338554"/>
          </a:xfrm>
          <a:prstGeom prst="rect">
            <a:avLst/>
          </a:prstGeom>
          <a:noFill/>
        </p:spPr>
        <p:txBody>
          <a:bodyPr wrap="square" rtlCol="0">
            <a:spAutoFit/>
          </a:bodyPr>
          <a:lstStyle/>
          <a:p>
            <a:r>
              <a:rPr lang="en-IN" sz="1600" b="1" dirty="0" smtClean="0"/>
              <a:t>How Connect differs from normal producer and consumer</a:t>
            </a:r>
            <a:endParaRPr lang="en-IN" sz="1600" b="1" dirty="0"/>
          </a:p>
        </p:txBody>
      </p:sp>
    </p:spTree>
    <p:extLst>
      <p:ext uri="{BB962C8B-B14F-4D97-AF65-F5344CB8AC3E}">
        <p14:creationId xmlns:p14="http://schemas.microsoft.com/office/powerpoint/2010/main" val="105589367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sp>
        <p:nvSpPr>
          <p:cNvPr id="7" name="TextBox 6"/>
          <p:cNvSpPr txBox="1"/>
          <p:nvPr/>
        </p:nvSpPr>
        <p:spPr>
          <a:xfrm>
            <a:off x="462116" y="1126450"/>
            <a:ext cx="8153400" cy="2462213"/>
          </a:xfrm>
          <a:prstGeom prst="rect">
            <a:avLst/>
          </a:prstGeom>
          <a:noFill/>
        </p:spPr>
        <p:txBody>
          <a:bodyPr wrap="square" rtlCol="0">
            <a:spAutoFit/>
          </a:bodyPr>
          <a:lstStyle/>
          <a:p>
            <a:pPr marL="285750" lvl="4" indent="-285750">
              <a:buFont typeface="Wingdings" pitchFamily="2" charset="2"/>
              <a:buChar char="q"/>
            </a:pPr>
            <a:r>
              <a:rPr lang="en-IN" dirty="0" smtClean="0">
                <a:latin typeface="Proxima Nova" charset="0"/>
              </a:rPr>
              <a:t>Connect works in two different modes</a:t>
            </a:r>
          </a:p>
          <a:p>
            <a:pPr lvl="4"/>
            <a:r>
              <a:rPr lang="en-IN" dirty="0">
                <a:latin typeface="Proxima Nova" charset="0"/>
              </a:rPr>
              <a:t>	</a:t>
            </a:r>
            <a:r>
              <a:rPr lang="en-IN" dirty="0" smtClean="0">
                <a:latin typeface="Proxima Nova" charset="0"/>
              </a:rPr>
              <a:t>- Distributed and Standalone</a:t>
            </a:r>
          </a:p>
          <a:p>
            <a:pPr lvl="4"/>
            <a:endParaRPr lang="en-IN" dirty="0">
              <a:latin typeface="Proxima Nova" charset="0"/>
            </a:endParaRPr>
          </a:p>
          <a:p>
            <a:pPr marL="285750" lvl="4" indent="-285750">
              <a:buFont typeface="Wingdings" pitchFamily="2" charset="2"/>
              <a:buChar char="q"/>
            </a:pPr>
            <a:r>
              <a:rPr lang="en-IN" dirty="0" smtClean="0">
                <a:latin typeface="Proxima Nova" charset="0"/>
              </a:rPr>
              <a:t>Standalone mode runs in a single process – ideal for testing and development. </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Distributed mode runs in multiple processes on the same machine or spread across multiple machines. </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Distributed mode is fault tolerant and scalable</a:t>
            </a:r>
          </a:p>
          <a:p>
            <a:pPr lvl="4"/>
            <a:endParaRPr lang="en-IN" dirty="0">
              <a:latin typeface="Proxima Nova" charset="0"/>
            </a:endParaRPr>
          </a:p>
          <a:p>
            <a:pPr marL="285750" lvl="4" indent="-285750">
              <a:buFont typeface="Wingdings" pitchFamily="2" charset="2"/>
              <a:buChar char="q"/>
            </a:pPr>
            <a:endParaRPr lang="en-IN" dirty="0" smtClean="0">
              <a:latin typeface="Proxima Nova" charset="0"/>
            </a:endParaRPr>
          </a:p>
        </p:txBody>
      </p:sp>
      <p:sp>
        <p:nvSpPr>
          <p:cNvPr id="4" name="TextBox 3"/>
          <p:cNvSpPr txBox="1"/>
          <p:nvPr/>
        </p:nvSpPr>
        <p:spPr>
          <a:xfrm>
            <a:off x="87084" y="491875"/>
            <a:ext cx="6313715" cy="338554"/>
          </a:xfrm>
          <a:prstGeom prst="rect">
            <a:avLst/>
          </a:prstGeom>
          <a:noFill/>
        </p:spPr>
        <p:txBody>
          <a:bodyPr wrap="square" rtlCol="0">
            <a:spAutoFit/>
          </a:bodyPr>
          <a:lstStyle/>
          <a:p>
            <a:r>
              <a:rPr lang="en-IN" sz="1600" b="1" dirty="0" smtClean="0"/>
              <a:t>Distributed </a:t>
            </a:r>
            <a:r>
              <a:rPr lang="en-IN" sz="1600" b="1" dirty="0" err="1" smtClean="0"/>
              <a:t>vs</a:t>
            </a:r>
            <a:r>
              <a:rPr lang="en-IN" sz="1600" b="1" dirty="0" smtClean="0"/>
              <a:t> Standalone Mode</a:t>
            </a:r>
            <a:endParaRPr lang="en-IN" sz="1600" b="1" dirty="0"/>
          </a:p>
        </p:txBody>
      </p:sp>
    </p:spTree>
    <p:extLst>
      <p:ext uri="{BB962C8B-B14F-4D97-AF65-F5344CB8AC3E}">
        <p14:creationId xmlns:p14="http://schemas.microsoft.com/office/powerpoint/2010/main" val="30432668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sp>
        <p:nvSpPr>
          <p:cNvPr id="7" name="TextBox 6"/>
          <p:cNvSpPr txBox="1"/>
          <p:nvPr/>
        </p:nvSpPr>
        <p:spPr>
          <a:xfrm>
            <a:off x="462116" y="1126450"/>
            <a:ext cx="8153400" cy="954107"/>
          </a:xfrm>
          <a:prstGeom prst="rect">
            <a:avLst/>
          </a:prstGeom>
          <a:noFill/>
        </p:spPr>
        <p:txBody>
          <a:bodyPr wrap="square" rtlCol="0">
            <a:spAutoFit/>
          </a:bodyPr>
          <a:lstStyle/>
          <a:p>
            <a:pPr marL="285750" lvl="4" indent="-285750">
              <a:buFont typeface="Wingdings" pitchFamily="2" charset="2"/>
              <a:buChar char="q"/>
            </a:pPr>
            <a:r>
              <a:rPr lang="en-IN" dirty="0" smtClean="0">
                <a:latin typeface="Proxima Nova" charset="0"/>
              </a:rPr>
              <a:t>Connect has 3 different components</a:t>
            </a:r>
          </a:p>
          <a:p>
            <a:pPr lvl="5"/>
            <a:r>
              <a:rPr lang="en-IN" dirty="0">
                <a:latin typeface="Proxima Nova" charset="0"/>
              </a:rPr>
              <a:t>	</a:t>
            </a:r>
            <a:r>
              <a:rPr lang="en-IN" dirty="0" smtClean="0">
                <a:latin typeface="Proxima Nova" charset="0"/>
              </a:rPr>
              <a:t>- Connectors</a:t>
            </a:r>
          </a:p>
          <a:p>
            <a:pPr lvl="5"/>
            <a:r>
              <a:rPr lang="en-IN" dirty="0">
                <a:latin typeface="Proxima Nova" charset="0"/>
              </a:rPr>
              <a:t>	</a:t>
            </a:r>
            <a:r>
              <a:rPr lang="en-IN" dirty="0" smtClean="0">
                <a:latin typeface="Proxima Nova" charset="0"/>
              </a:rPr>
              <a:t>- Tasks</a:t>
            </a:r>
          </a:p>
          <a:p>
            <a:pPr lvl="5"/>
            <a:r>
              <a:rPr lang="en-IN" dirty="0">
                <a:latin typeface="Proxima Nova" charset="0"/>
              </a:rPr>
              <a:t>	</a:t>
            </a:r>
            <a:r>
              <a:rPr lang="en-IN" dirty="0" smtClean="0">
                <a:latin typeface="Proxima Nova" charset="0"/>
              </a:rPr>
              <a:t>- Workers </a:t>
            </a:r>
          </a:p>
        </p:txBody>
      </p:sp>
      <p:sp>
        <p:nvSpPr>
          <p:cNvPr id="4" name="TextBox 3"/>
          <p:cNvSpPr txBox="1"/>
          <p:nvPr/>
        </p:nvSpPr>
        <p:spPr>
          <a:xfrm>
            <a:off x="87084" y="491875"/>
            <a:ext cx="6313715" cy="338554"/>
          </a:xfrm>
          <a:prstGeom prst="rect">
            <a:avLst/>
          </a:prstGeom>
          <a:noFill/>
        </p:spPr>
        <p:txBody>
          <a:bodyPr wrap="square" rtlCol="0">
            <a:spAutoFit/>
          </a:bodyPr>
          <a:lstStyle/>
          <a:p>
            <a:r>
              <a:rPr lang="en-IN" sz="1600" b="1" dirty="0" smtClean="0"/>
              <a:t>Kafka Connect components</a:t>
            </a:r>
            <a:endParaRPr lang="en-IN" sz="1600" b="1" dirty="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45" y="2138321"/>
            <a:ext cx="804118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494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52400" y="506874"/>
            <a:ext cx="3657600" cy="307777"/>
          </a:xfrm>
          <a:prstGeom prst="rect">
            <a:avLst/>
          </a:prstGeom>
          <a:noFill/>
        </p:spPr>
        <p:txBody>
          <a:bodyPr wrap="square" rtlCol="0">
            <a:spAutoFit/>
          </a:bodyPr>
          <a:lstStyle/>
          <a:p>
            <a:r>
              <a:rPr lang="en-US" b="1" dirty="0" smtClean="0">
                <a:latin typeface="Proxima Nova" panose="020B0604020202020204" charset="0"/>
              </a:rPr>
              <a:t>Lambda Architecture</a:t>
            </a:r>
            <a:endParaRPr lang="en-US" b="1" dirty="0">
              <a:latin typeface="Proxima Nova" panose="020B0604020202020204" charset="0"/>
            </a:endParaRPr>
          </a:p>
        </p:txBody>
      </p:sp>
      <p:sp>
        <p:nvSpPr>
          <p:cNvPr id="5" name="TextBox 4"/>
          <p:cNvSpPr txBox="1"/>
          <p:nvPr/>
        </p:nvSpPr>
        <p:spPr>
          <a:xfrm>
            <a:off x="228600" y="1353562"/>
            <a:ext cx="8534400" cy="3046988"/>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smtClean="0">
                <a:latin typeface="Proxima Nova" panose="020B0604020202020204" charset="0"/>
              </a:rPr>
              <a:t>Batch Layer</a:t>
            </a:r>
          </a:p>
          <a:p>
            <a:pPr lvl="3"/>
            <a:r>
              <a:rPr lang="en-US" sz="1600" b="1" dirty="0">
                <a:latin typeface="Proxima Nova" panose="020B0604020202020204" charset="0"/>
              </a:rPr>
              <a:t>	</a:t>
            </a:r>
            <a:r>
              <a:rPr lang="en-US" sz="1600" dirty="0" smtClean="0">
                <a:latin typeface="Proxima Nova" panose="020B0604020202020204" charset="0"/>
              </a:rPr>
              <a:t>- </a:t>
            </a:r>
            <a:r>
              <a:rPr lang="en-US" sz="1600" dirty="0">
                <a:latin typeface="Proxima Nova" panose="020B0604020202020204" charset="0"/>
              </a:rPr>
              <a:t>The</a:t>
            </a:r>
            <a:r>
              <a:rPr lang="en-US" sz="1600" b="1" dirty="0">
                <a:latin typeface="Proxima Nova" panose="020B0604020202020204" charset="0"/>
              </a:rPr>
              <a:t> </a:t>
            </a:r>
            <a:r>
              <a:rPr lang="en-US" sz="1600" dirty="0">
                <a:latin typeface="Proxima Nova" panose="020B0604020202020204" charset="0"/>
              </a:rPr>
              <a:t>Batch </a:t>
            </a:r>
            <a:r>
              <a:rPr lang="en-US" sz="1600" dirty="0" smtClean="0">
                <a:latin typeface="Proxima Nova" panose="020B0604020202020204" charset="0"/>
              </a:rPr>
              <a:t>Layer manages </a:t>
            </a:r>
            <a:r>
              <a:rPr lang="en-US" sz="1600" dirty="0">
                <a:latin typeface="Proxima Nova" panose="020B0604020202020204" charset="0"/>
              </a:rPr>
              <a:t>the master data and </a:t>
            </a:r>
            <a:r>
              <a:rPr lang="en-US" sz="1600" dirty="0" err="1" smtClean="0">
                <a:latin typeface="Proxima Nova" panose="020B0604020202020204" charset="0"/>
              </a:rPr>
              <a:t>precomputes</a:t>
            </a:r>
            <a:r>
              <a:rPr lang="en-US" sz="1600" dirty="0" smtClean="0">
                <a:latin typeface="Proxima Nova" panose="020B0604020202020204" charset="0"/>
              </a:rPr>
              <a:t> </a:t>
            </a:r>
            <a:r>
              <a:rPr lang="en-US" sz="1600" dirty="0">
                <a:latin typeface="Proxima Nova" panose="020B0604020202020204" charset="0"/>
              </a:rPr>
              <a:t>the batch </a:t>
            </a:r>
            <a:r>
              <a:rPr lang="en-US" sz="1600" dirty="0" smtClean="0">
                <a:latin typeface="Proxima Nova" panose="020B0604020202020204" charset="0"/>
              </a:rPr>
              <a:t>views.</a:t>
            </a:r>
          </a:p>
          <a:p>
            <a:pPr lvl="3"/>
            <a:endParaRPr lang="en-US" sz="1600" dirty="0">
              <a:latin typeface="Proxima Nova" panose="020B0604020202020204" charset="0"/>
            </a:endParaRPr>
          </a:p>
          <a:p>
            <a:pPr marL="285750" lvl="3" indent="-285750">
              <a:buFont typeface="Wingdings" panose="05000000000000000000" pitchFamily="2" charset="2"/>
              <a:buChar char="q"/>
            </a:pPr>
            <a:r>
              <a:rPr lang="en-US" sz="1600" b="1" dirty="0" smtClean="0">
                <a:latin typeface="Proxima Nova" panose="020B0604020202020204" charset="0"/>
              </a:rPr>
              <a:t>Speed layer - Streaming</a:t>
            </a:r>
          </a:p>
          <a:p>
            <a:pPr lvl="3"/>
            <a:r>
              <a:rPr lang="en-US" sz="1600" dirty="0" smtClean="0">
                <a:latin typeface="Proxima Nova" panose="020B0604020202020204" charset="0"/>
              </a:rPr>
              <a:t>	- The Speed Layer serves recent data only and increments the real-time views.</a:t>
            </a:r>
          </a:p>
          <a:p>
            <a:pPr lvl="3"/>
            <a:endParaRPr lang="en-US" sz="1600" dirty="0">
              <a:latin typeface="Proxima Nova" panose="020B0604020202020204" charset="0"/>
            </a:endParaRPr>
          </a:p>
          <a:p>
            <a:pPr marL="285750" lvl="3" indent="-285750">
              <a:buFont typeface="Wingdings" panose="05000000000000000000" pitchFamily="2" charset="2"/>
              <a:buChar char="q"/>
            </a:pPr>
            <a:r>
              <a:rPr lang="en-US" sz="1600" b="1" dirty="0" smtClean="0">
                <a:latin typeface="Proxima Nova" panose="020B0604020202020204" charset="0"/>
              </a:rPr>
              <a:t>Serving Layer</a:t>
            </a:r>
          </a:p>
          <a:p>
            <a:pPr lvl="3"/>
            <a:r>
              <a:rPr lang="en-US" sz="1600" dirty="0" smtClean="0">
                <a:latin typeface="Proxima Nova" panose="020B0604020202020204" charset="0"/>
              </a:rPr>
              <a:t>        	- </a:t>
            </a:r>
            <a:r>
              <a:rPr lang="en-US" sz="1600" dirty="0">
                <a:latin typeface="Proxima Nova" panose="020B0604020202020204" charset="0"/>
              </a:rPr>
              <a:t>The Serving Layer is responsible for indexing and exposing the views so that they can be queried.</a:t>
            </a:r>
          </a:p>
          <a:p>
            <a:pPr lvl="3"/>
            <a:r>
              <a:rPr lang="en-US" sz="1600" dirty="0" smtClean="0">
                <a:latin typeface="Proxima Nova" panose="020B0604020202020204" charset="0"/>
              </a:rPr>
              <a:t> </a:t>
            </a:r>
          </a:p>
          <a:p>
            <a:pPr lvl="3"/>
            <a:endParaRPr lang="en-US" sz="1600" dirty="0">
              <a:latin typeface="Proxima Nova" panose="020B0604020202020204" charset="0"/>
            </a:endParaRPr>
          </a:p>
          <a:p>
            <a:pPr lvl="3"/>
            <a:endParaRPr lang="en-US" sz="1600" dirty="0">
              <a:latin typeface="Proxima Nova" panose="020B0604020202020204" charset="0"/>
            </a:endParaRPr>
          </a:p>
        </p:txBody>
      </p:sp>
    </p:spTree>
    <p:extLst>
      <p:ext uri="{BB962C8B-B14F-4D97-AF65-F5344CB8AC3E}">
        <p14:creationId xmlns:p14="http://schemas.microsoft.com/office/powerpoint/2010/main" val="132362774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sp>
        <p:nvSpPr>
          <p:cNvPr id="7" name="TextBox 6"/>
          <p:cNvSpPr txBox="1"/>
          <p:nvPr/>
        </p:nvSpPr>
        <p:spPr>
          <a:xfrm>
            <a:off x="462116" y="1126450"/>
            <a:ext cx="8153400" cy="1384995"/>
          </a:xfrm>
          <a:prstGeom prst="rect">
            <a:avLst/>
          </a:prstGeom>
          <a:noFill/>
        </p:spPr>
        <p:txBody>
          <a:bodyPr wrap="square" rtlCol="0">
            <a:spAutoFit/>
          </a:bodyPr>
          <a:lstStyle/>
          <a:p>
            <a:pPr marL="285750" lvl="4" indent="-285750">
              <a:buFont typeface="Wingdings" pitchFamily="2" charset="2"/>
              <a:buChar char="q"/>
            </a:pPr>
            <a:r>
              <a:rPr lang="en-IN" dirty="0" smtClean="0">
                <a:latin typeface="Proxima Nova" charset="0"/>
              </a:rPr>
              <a:t>Connect tracks the offset that was last consumed for a source to restart tasks at the correct starting point after the failure. These offsets are different from </a:t>
            </a:r>
            <a:r>
              <a:rPr lang="en-IN" dirty="0" err="1" smtClean="0">
                <a:latin typeface="Proxima Nova" charset="0"/>
              </a:rPr>
              <a:t>kafka</a:t>
            </a:r>
            <a:r>
              <a:rPr lang="en-IN" dirty="0" smtClean="0">
                <a:latin typeface="Proxima Nova" charset="0"/>
              </a:rPr>
              <a:t> offset. </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In standalone mode, the source offset is tracked in a local file. </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In distributed mode, the source offset is tracked in a </a:t>
            </a:r>
            <a:r>
              <a:rPr lang="en-IN" dirty="0" err="1" smtClean="0">
                <a:latin typeface="Proxima Nova" charset="0"/>
              </a:rPr>
              <a:t>kafka</a:t>
            </a:r>
            <a:r>
              <a:rPr lang="en-IN" dirty="0" smtClean="0">
                <a:latin typeface="Proxima Nova" charset="0"/>
              </a:rPr>
              <a:t> topic </a:t>
            </a:r>
          </a:p>
        </p:txBody>
      </p:sp>
      <p:sp>
        <p:nvSpPr>
          <p:cNvPr id="4" name="TextBox 3"/>
          <p:cNvSpPr txBox="1"/>
          <p:nvPr/>
        </p:nvSpPr>
        <p:spPr>
          <a:xfrm>
            <a:off x="87084" y="491875"/>
            <a:ext cx="6313715" cy="338554"/>
          </a:xfrm>
          <a:prstGeom prst="rect">
            <a:avLst/>
          </a:prstGeom>
          <a:noFill/>
        </p:spPr>
        <p:txBody>
          <a:bodyPr wrap="square" rtlCol="0">
            <a:spAutoFit/>
          </a:bodyPr>
          <a:lstStyle/>
          <a:p>
            <a:r>
              <a:rPr lang="en-IN" sz="1600" b="1" dirty="0" smtClean="0"/>
              <a:t>Source offset Management</a:t>
            </a:r>
            <a:endParaRPr lang="en-IN" sz="1600" b="1" dirty="0"/>
          </a:p>
        </p:txBody>
      </p:sp>
    </p:spTree>
    <p:extLst>
      <p:ext uri="{BB962C8B-B14F-4D97-AF65-F5344CB8AC3E}">
        <p14:creationId xmlns:p14="http://schemas.microsoft.com/office/powerpoint/2010/main" val="113979709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Connect</a:t>
            </a:r>
            <a:endParaRPr sz="2000" b="1" i="0" u="none" strike="noStrike" cap="none" dirty="0">
              <a:solidFill>
                <a:schemeClr val="lt1"/>
              </a:solidFill>
              <a:latin typeface="Questrial"/>
              <a:ea typeface="Questrial"/>
              <a:cs typeface="Questrial"/>
              <a:sym typeface="Questrial"/>
            </a:endParaRPr>
          </a:p>
        </p:txBody>
      </p:sp>
      <p:sp>
        <p:nvSpPr>
          <p:cNvPr id="7" name="TextBox 6"/>
          <p:cNvSpPr txBox="1"/>
          <p:nvPr/>
        </p:nvSpPr>
        <p:spPr>
          <a:xfrm>
            <a:off x="462116" y="1126450"/>
            <a:ext cx="8153400" cy="1600438"/>
          </a:xfrm>
          <a:prstGeom prst="rect">
            <a:avLst/>
          </a:prstGeom>
          <a:noFill/>
        </p:spPr>
        <p:txBody>
          <a:bodyPr wrap="square" rtlCol="0">
            <a:spAutoFit/>
          </a:bodyPr>
          <a:lstStyle/>
          <a:p>
            <a:pPr marL="285750" lvl="4" indent="-285750">
              <a:buFont typeface="Wingdings" pitchFamily="2" charset="2"/>
              <a:buChar char="q"/>
            </a:pPr>
            <a:r>
              <a:rPr lang="en-IN" dirty="0" smtClean="0">
                <a:latin typeface="Proxima Nova" charset="0"/>
              </a:rPr>
              <a:t>Configure connect-</a:t>
            </a:r>
            <a:r>
              <a:rPr lang="en-IN" dirty="0" err="1" smtClean="0">
                <a:latin typeface="Proxima Nova" charset="0"/>
              </a:rPr>
              <a:t>distributed.properties</a:t>
            </a:r>
            <a:endParaRPr lang="en-IN" dirty="0" smtClean="0">
              <a:latin typeface="Proxima Nova" charset="0"/>
            </a:endParaRP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Configure Source of sink properties</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Start connect-distributed.sh on all the three brokers</a:t>
            </a:r>
          </a:p>
          <a:p>
            <a:pPr marL="285750" lvl="4" indent="-285750">
              <a:buFont typeface="Wingdings" pitchFamily="2" charset="2"/>
              <a:buChar char="q"/>
            </a:pPr>
            <a:endParaRPr lang="en-IN" dirty="0">
              <a:latin typeface="Proxima Nova" charset="0"/>
            </a:endParaRPr>
          </a:p>
          <a:p>
            <a:pPr marL="285750" lvl="4" indent="-285750">
              <a:buFont typeface="Wingdings" pitchFamily="2" charset="2"/>
              <a:buChar char="q"/>
            </a:pPr>
            <a:r>
              <a:rPr lang="en-IN" dirty="0" smtClean="0">
                <a:latin typeface="Proxima Nova" charset="0"/>
              </a:rPr>
              <a:t>Verify the creation of topics connect-</a:t>
            </a:r>
            <a:r>
              <a:rPr lang="en-IN" dirty="0" err="1" smtClean="0">
                <a:latin typeface="Proxima Nova" charset="0"/>
              </a:rPr>
              <a:t>configs</a:t>
            </a:r>
            <a:r>
              <a:rPr lang="en-IN" dirty="0" smtClean="0">
                <a:latin typeface="Proxima Nova" charset="0"/>
              </a:rPr>
              <a:t>, connect-offsets and connect-status in the cluster</a:t>
            </a:r>
          </a:p>
        </p:txBody>
      </p:sp>
      <p:sp>
        <p:nvSpPr>
          <p:cNvPr id="4" name="TextBox 3"/>
          <p:cNvSpPr txBox="1"/>
          <p:nvPr/>
        </p:nvSpPr>
        <p:spPr>
          <a:xfrm>
            <a:off x="87084" y="491875"/>
            <a:ext cx="6313715" cy="338554"/>
          </a:xfrm>
          <a:prstGeom prst="rect">
            <a:avLst/>
          </a:prstGeom>
          <a:noFill/>
        </p:spPr>
        <p:txBody>
          <a:bodyPr wrap="square" rtlCol="0">
            <a:spAutoFit/>
          </a:bodyPr>
          <a:lstStyle/>
          <a:p>
            <a:r>
              <a:rPr lang="en-IN" sz="1600" b="1" dirty="0" smtClean="0"/>
              <a:t>Working with Kafka Connect</a:t>
            </a:r>
            <a:endParaRPr lang="en-IN" sz="1600" b="1" dirty="0"/>
          </a:p>
        </p:txBody>
      </p:sp>
    </p:spTree>
    <p:extLst>
      <p:ext uri="{BB962C8B-B14F-4D97-AF65-F5344CB8AC3E}">
        <p14:creationId xmlns:p14="http://schemas.microsoft.com/office/powerpoint/2010/main" val="160408324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27407"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b="1" dirty="0" smtClean="0">
                <a:solidFill>
                  <a:schemeClr val="dk1"/>
                </a:solidFill>
                <a:latin typeface="Proxima Nova"/>
                <a:ea typeface="Proxima Nova"/>
                <a:cs typeface="Proxima Nova"/>
                <a:sym typeface="Proxima Nova"/>
              </a:rPr>
              <a:t>Kafka Streams</a:t>
            </a:r>
            <a:endParaRPr b="1"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304800" y="3608250"/>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826100" y="17032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826100" y="1995523"/>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848223" y="2344331"/>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826100" y="2647950"/>
            <a:ext cx="279300" cy="258900"/>
          </a:xfrm>
          <a:prstGeom prst="rect">
            <a:avLst/>
          </a:prstGeom>
          <a:noFill/>
          <a:ln>
            <a:noFill/>
          </a:ln>
        </p:spPr>
      </p:pic>
    </p:spTree>
    <p:extLst>
      <p:ext uri="{BB962C8B-B14F-4D97-AF65-F5344CB8AC3E}">
        <p14:creationId xmlns:p14="http://schemas.microsoft.com/office/powerpoint/2010/main" val="1296557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IN" sz="2000" b="1" dirty="0" smtClean="0">
                <a:solidFill>
                  <a:schemeClr val="lt1"/>
                </a:solidFill>
                <a:latin typeface="Questrial"/>
                <a:sym typeface="Questrial"/>
              </a:rPr>
              <a:t>Kafka Streams	</a:t>
            </a:r>
            <a:endParaRPr sz="2000" b="1" i="0" u="none" strike="noStrike" cap="none" dirty="0">
              <a:solidFill>
                <a:schemeClr val="lt1"/>
              </a:solidFill>
              <a:latin typeface="Questrial"/>
              <a:ea typeface="Questrial"/>
              <a:cs typeface="Questrial"/>
              <a:sym typeface="Questrial"/>
            </a:endParaRPr>
          </a:p>
        </p:txBody>
      </p:sp>
      <p:sp>
        <p:nvSpPr>
          <p:cNvPr id="5" name="TextBox 4"/>
          <p:cNvSpPr txBox="1"/>
          <p:nvPr/>
        </p:nvSpPr>
        <p:spPr>
          <a:xfrm>
            <a:off x="381000" y="666750"/>
            <a:ext cx="8077200" cy="738664"/>
          </a:xfrm>
          <a:prstGeom prst="rect">
            <a:avLst/>
          </a:prstGeom>
          <a:noFill/>
        </p:spPr>
        <p:txBody>
          <a:bodyPr wrap="square" rtlCol="0">
            <a:spAutoFit/>
          </a:bodyPr>
          <a:lstStyle/>
          <a:p>
            <a:r>
              <a:rPr lang="en-IN" dirty="0" smtClean="0"/>
              <a:t>Lets work on </a:t>
            </a:r>
            <a:r>
              <a:rPr lang="en-IN" dirty="0" err="1" smtClean="0"/>
              <a:t>kafka</a:t>
            </a:r>
            <a:r>
              <a:rPr lang="en-IN" dirty="0" smtClean="0"/>
              <a:t> stream topic as </a:t>
            </a:r>
            <a:r>
              <a:rPr lang="en-IN" dirty="0" err="1" smtClean="0"/>
              <a:t>hackathon</a:t>
            </a:r>
            <a:r>
              <a:rPr lang="en-IN" dirty="0" smtClean="0"/>
              <a:t> mode. I will be spawning </a:t>
            </a:r>
            <a:r>
              <a:rPr lang="en-IN" dirty="0" err="1" smtClean="0"/>
              <a:t>Hadoop</a:t>
            </a:r>
            <a:r>
              <a:rPr lang="en-IN" dirty="0" smtClean="0"/>
              <a:t> cluster and </a:t>
            </a:r>
            <a:r>
              <a:rPr lang="en-IN" dirty="0" err="1" smtClean="0"/>
              <a:t>cassandra</a:t>
            </a:r>
            <a:r>
              <a:rPr lang="en-IN" dirty="0" smtClean="0"/>
              <a:t> cluster. We can establish a </a:t>
            </a:r>
            <a:r>
              <a:rPr lang="en-IN" dirty="0" err="1" smtClean="0"/>
              <a:t>kafka</a:t>
            </a:r>
            <a:r>
              <a:rPr lang="en-IN" dirty="0" smtClean="0"/>
              <a:t> connect and stream use cases to load data from logger to HDFS and Cassandra.</a:t>
            </a:r>
            <a:endParaRPr lang="en-IN" dirty="0"/>
          </a:p>
        </p:txBody>
      </p:sp>
    </p:spTree>
    <p:extLst>
      <p:ext uri="{BB962C8B-B14F-4D97-AF65-F5344CB8AC3E}">
        <p14:creationId xmlns:p14="http://schemas.microsoft.com/office/powerpoint/2010/main" val="51012812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27407"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lang="en" sz="140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a:t>
            </a:r>
            <a:r>
              <a:rPr lang="en" b="1" dirty="0" smtClean="0">
                <a:solidFill>
                  <a:schemeClr val="dk1"/>
                </a:solidFill>
                <a:latin typeface="Proxima Nova"/>
                <a:ea typeface="Proxima Nova"/>
                <a:cs typeface="Proxima Nova"/>
                <a:sym typeface="Proxima Nova"/>
              </a:rPr>
              <a:t> </a:t>
            </a:r>
            <a:r>
              <a:rPr lang="en" dirty="0" smtClean="0">
                <a:solidFill>
                  <a:schemeClr val="dk1"/>
                </a:solidFill>
                <a:latin typeface="Proxima Nova"/>
                <a:ea typeface="Proxima Nova"/>
                <a:cs typeface="Proxima Nova"/>
                <a:sym typeface="Proxima Nova"/>
              </a:rPr>
              <a:t>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lang="en-IN" sz="1400" b="0" i="0" u="none" strike="noStrike" cap="none" dirty="0" smtClean="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04800" y="2297250"/>
            <a:ext cx="279300" cy="258900"/>
          </a:xfrm>
          <a:prstGeom prst="rect">
            <a:avLst/>
          </a:prstGeom>
          <a:noFill/>
          <a:ln>
            <a:noFill/>
          </a:ln>
        </p:spPr>
      </p:pic>
      <p:pic>
        <p:nvPicPr>
          <p:cNvPr id="9" name="Shape 303"/>
          <p:cNvPicPr preferRelativeResize="0"/>
          <p:nvPr/>
        </p:nvPicPr>
        <p:blipFill rotWithShape="1">
          <a:blip r:embed="rId3">
            <a:alphaModFix/>
          </a:blip>
          <a:srcRect/>
          <a:stretch/>
        </p:blipFill>
        <p:spPr>
          <a:xfrm>
            <a:off x="308797" y="2652475"/>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304800" y="2956647"/>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308822" y="3292973"/>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304800" y="3608250"/>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826100" y="17032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826100" y="1995523"/>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848223" y="2344331"/>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826100" y="2647950"/>
            <a:ext cx="279300" cy="258900"/>
          </a:xfrm>
          <a:prstGeom prst="rect">
            <a:avLst/>
          </a:prstGeom>
          <a:noFill/>
          <a:ln>
            <a:noFill/>
          </a:ln>
        </p:spPr>
      </p:pic>
      <p:pic>
        <p:nvPicPr>
          <p:cNvPr id="17" name="Shape 303"/>
          <p:cNvPicPr preferRelativeResize="0"/>
          <p:nvPr/>
        </p:nvPicPr>
        <p:blipFill rotWithShape="1">
          <a:blip r:embed="rId3">
            <a:alphaModFix/>
          </a:blip>
          <a:srcRect/>
          <a:stretch/>
        </p:blipFill>
        <p:spPr>
          <a:xfrm>
            <a:off x="4850681" y="2934120"/>
            <a:ext cx="279300" cy="258900"/>
          </a:xfrm>
          <a:prstGeom prst="rect">
            <a:avLst/>
          </a:prstGeom>
          <a:noFill/>
          <a:ln>
            <a:noFill/>
          </a:ln>
        </p:spPr>
      </p:pic>
    </p:spTree>
    <p:extLst>
      <p:ext uri="{BB962C8B-B14F-4D97-AF65-F5344CB8AC3E}">
        <p14:creationId xmlns:p14="http://schemas.microsoft.com/office/powerpoint/2010/main" val="14214837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Shape 1845"/>
          <p:cNvSpPr txBox="1">
            <a:spLocks noGrp="1"/>
          </p:cNvSpPr>
          <p:nvPr>
            <p:ph type="title"/>
          </p:nvPr>
        </p:nvSpPr>
        <p:spPr>
          <a:xfrm>
            <a:off x="1268800" y="1629150"/>
            <a:ext cx="6606600" cy="116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Font typeface="Arial"/>
              <a:buNone/>
            </a:pPr>
            <a:r>
              <a:rPr lang="en" sz="3000" b="1" i="0" u="none" strike="noStrike" cap="none">
                <a:solidFill>
                  <a:srgbClr val="FFFFFF"/>
                </a:solidFill>
                <a:latin typeface="Arial"/>
                <a:ea typeface="Arial"/>
                <a:cs typeface="Arial"/>
                <a:sym typeface="Arial"/>
              </a:rPr>
              <a:t>Thank you</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141300" y="519750"/>
            <a:ext cx="61356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What is Data Ingestion?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Lambda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Types of Data Ingestion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Data Ingestion parameters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Good Practice in Data Ingestion </a:t>
            </a: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324707" y="842100"/>
            <a:ext cx="279300" cy="258900"/>
          </a:xfrm>
          <a:prstGeom prst="rect">
            <a:avLst/>
          </a:prstGeom>
          <a:noFill/>
          <a:ln>
            <a:noFill/>
          </a:ln>
        </p:spPr>
      </p:pic>
      <p:pic>
        <p:nvPicPr>
          <p:cNvPr id="5" name="Shape 303"/>
          <p:cNvPicPr preferRelativeResize="0"/>
          <p:nvPr/>
        </p:nvPicPr>
        <p:blipFill rotWithShape="1">
          <a:blip r:embed="rId3">
            <a:alphaModFix/>
          </a:blip>
          <a:srcRect/>
          <a:stretch/>
        </p:blipFill>
        <p:spPr>
          <a:xfrm>
            <a:off x="321291" y="1184006"/>
            <a:ext cx="279300" cy="258900"/>
          </a:xfrm>
          <a:prstGeom prst="rect">
            <a:avLst/>
          </a:prstGeom>
          <a:noFill/>
          <a:ln>
            <a:noFill/>
          </a:ln>
        </p:spPr>
      </p:pic>
    </p:spTree>
    <p:extLst>
      <p:ext uri="{BB962C8B-B14F-4D97-AF65-F5344CB8AC3E}">
        <p14:creationId xmlns:p14="http://schemas.microsoft.com/office/powerpoint/2010/main" val="101558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365760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Types </a:t>
            </a:r>
            <a:r>
              <a:rPr lang="en" sz="1600" b="1" dirty="0">
                <a:solidFill>
                  <a:schemeClr val="dk1"/>
                </a:solidFill>
                <a:latin typeface="Proxima Nova"/>
                <a:sym typeface="Proxima Nova"/>
              </a:rPr>
              <a:t>of Data Ingestion </a:t>
            </a:r>
          </a:p>
        </p:txBody>
      </p:sp>
      <p:sp>
        <p:nvSpPr>
          <p:cNvPr id="5" name="TextBox 4"/>
          <p:cNvSpPr txBox="1"/>
          <p:nvPr/>
        </p:nvSpPr>
        <p:spPr>
          <a:xfrm>
            <a:off x="228600" y="1123950"/>
            <a:ext cx="8534400" cy="4278094"/>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smtClean="0">
                <a:latin typeface="Proxima Nova" panose="020B0604020202020204" charset="0"/>
              </a:rPr>
              <a:t>Batch Data Ingestion</a:t>
            </a:r>
          </a:p>
          <a:p>
            <a:pPr lvl="3"/>
            <a:r>
              <a:rPr lang="en-US" sz="1600" b="1" dirty="0">
                <a:latin typeface="Proxima Nova" panose="020B0604020202020204" charset="0"/>
              </a:rPr>
              <a:t>	</a:t>
            </a:r>
            <a:r>
              <a:rPr lang="en-US" sz="1600" dirty="0" smtClean="0">
                <a:latin typeface="Proxima Nova" panose="020B0604020202020204" charset="0"/>
              </a:rPr>
              <a:t>- </a:t>
            </a:r>
            <a:r>
              <a:rPr lang="en-US" sz="1600" dirty="0">
                <a:latin typeface="Proxima Nova" panose="020B0604020202020204" charset="0"/>
              </a:rPr>
              <a:t>Batch processing is most often used when dealing with very large amounts of data, and/or when data sources are legacy </a:t>
            </a:r>
            <a:r>
              <a:rPr lang="en-US" sz="1600" dirty="0" smtClean="0">
                <a:latin typeface="Proxima Nova" panose="020B0604020202020204" charset="0"/>
              </a:rPr>
              <a:t>systems. </a:t>
            </a:r>
          </a:p>
          <a:p>
            <a:pPr lvl="3"/>
            <a:r>
              <a:rPr lang="en-US" sz="1600" dirty="0">
                <a:latin typeface="Proxima Nova" panose="020B0604020202020204" charset="0"/>
              </a:rPr>
              <a:t>	</a:t>
            </a:r>
            <a:r>
              <a:rPr lang="en-US" sz="1600" dirty="0" smtClean="0">
                <a:latin typeface="Proxima Nova" panose="020B0604020202020204" charset="0"/>
              </a:rPr>
              <a:t>- </a:t>
            </a:r>
            <a:r>
              <a:rPr lang="en-US" sz="1600" dirty="0">
                <a:latin typeface="Proxima Nova" panose="020B0604020202020204" charset="0"/>
              </a:rPr>
              <a:t>Batch processing works well in situations where you don’t need real-time analytics </a:t>
            </a:r>
            <a:r>
              <a:rPr lang="en-US" sz="1600" dirty="0" smtClean="0">
                <a:latin typeface="Proxima Nova" panose="020B0604020202020204" charset="0"/>
              </a:rPr>
              <a:t>results</a:t>
            </a:r>
          </a:p>
          <a:p>
            <a:pPr marL="285750" lvl="3" indent="-285750">
              <a:buFont typeface="Arial" panose="020B0604020202020204" pitchFamily="34" charset="0"/>
              <a:buChar char="•"/>
            </a:pPr>
            <a:r>
              <a:rPr lang="en-US" sz="1600" b="1" dirty="0" smtClean="0">
                <a:latin typeface="Proxima Nova" panose="020B0604020202020204" charset="0"/>
              </a:rPr>
              <a:t>Use Cases </a:t>
            </a:r>
          </a:p>
          <a:p>
            <a:pPr lvl="5"/>
            <a:r>
              <a:rPr lang="en-US" sz="1600" b="1" dirty="0" smtClean="0">
                <a:latin typeface="Proxima Nova" panose="020B0604020202020204" charset="0"/>
              </a:rPr>
              <a:t> 	</a:t>
            </a:r>
            <a:r>
              <a:rPr lang="en-US" sz="1600" dirty="0" smtClean="0">
                <a:latin typeface="Proxima Nova" panose="020B0604020202020204" charset="0"/>
              </a:rPr>
              <a:t>- Load data from Application DB to Warehouse in timeframe</a:t>
            </a:r>
          </a:p>
          <a:p>
            <a:pPr lvl="5"/>
            <a:r>
              <a:rPr lang="en-US" sz="1600" dirty="0" smtClean="0">
                <a:latin typeface="Proxima Nova" panose="020B0604020202020204" charset="0"/>
              </a:rPr>
              <a:t> </a:t>
            </a:r>
            <a:endParaRPr lang="en-US" sz="1600" b="1" dirty="0">
              <a:latin typeface="Proxima Nova" panose="020B0604020202020204" charset="0"/>
            </a:endParaRPr>
          </a:p>
          <a:p>
            <a:pPr marL="285750" lvl="3" indent="-285750">
              <a:buFont typeface="Wingdings" panose="05000000000000000000" pitchFamily="2" charset="2"/>
              <a:buChar char="q"/>
            </a:pPr>
            <a:r>
              <a:rPr lang="en-US" sz="1600" b="1" dirty="0" smtClean="0">
                <a:latin typeface="Proxima Nova" panose="020B0604020202020204" charset="0"/>
              </a:rPr>
              <a:t>Near Real-Time Data Ingestion</a:t>
            </a:r>
          </a:p>
          <a:p>
            <a:pPr lvl="3"/>
            <a:r>
              <a:rPr lang="en-US" sz="1600" dirty="0" smtClean="0">
                <a:latin typeface="Proxima Nova" panose="020B0604020202020204" charset="0"/>
              </a:rPr>
              <a:t>	- </a:t>
            </a:r>
            <a:r>
              <a:rPr lang="en-US" sz="1600" dirty="0">
                <a:latin typeface="Proxima Nova" panose="020B0604020202020204" charset="0"/>
              </a:rPr>
              <a:t>Near real-time processing is when speed is important, but processing time in minutes is acceptable in lieu of </a:t>
            </a:r>
            <a:r>
              <a:rPr lang="en-US" sz="1600" dirty="0" smtClean="0">
                <a:latin typeface="Proxima Nova" panose="020B0604020202020204" charset="0"/>
              </a:rPr>
              <a:t>seconds. </a:t>
            </a:r>
          </a:p>
          <a:p>
            <a:pPr marL="285750" lvl="3" indent="-285750">
              <a:buFont typeface="Arial" panose="020B0604020202020204" pitchFamily="34" charset="0"/>
              <a:buChar char="•"/>
            </a:pPr>
            <a:r>
              <a:rPr lang="en-US" sz="1600" b="1" dirty="0" smtClean="0">
                <a:latin typeface="Proxima Nova" panose="020B0604020202020204" charset="0"/>
              </a:rPr>
              <a:t>Use Cases</a:t>
            </a:r>
          </a:p>
          <a:p>
            <a:pPr lvl="5"/>
            <a:r>
              <a:rPr lang="en-US" sz="1600" b="1" dirty="0">
                <a:latin typeface="Proxima Nova" panose="020B0604020202020204" charset="0"/>
              </a:rPr>
              <a:t>	</a:t>
            </a:r>
            <a:r>
              <a:rPr lang="en-US" sz="1600" dirty="0" smtClean="0">
                <a:latin typeface="Proxima Nova" panose="020B0604020202020204" charset="0"/>
              </a:rPr>
              <a:t>- Recommendation Engines</a:t>
            </a:r>
          </a:p>
          <a:p>
            <a:pPr lvl="5"/>
            <a:r>
              <a:rPr lang="en-US" sz="1600" b="1" dirty="0">
                <a:latin typeface="Proxima Nova" panose="020B0604020202020204" charset="0"/>
              </a:rPr>
              <a:t>	</a:t>
            </a:r>
            <a:r>
              <a:rPr lang="en-US" sz="1600" dirty="0" smtClean="0">
                <a:latin typeface="Proxima Nova" panose="020B0604020202020204" charset="0"/>
              </a:rPr>
              <a:t>-</a:t>
            </a:r>
            <a:r>
              <a:rPr lang="en-US" sz="1600" b="1" dirty="0" smtClean="0">
                <a:latin typeface="Proxima Nova" panose="020B0604020202020204" charset="0"/>
              </a:rPr>
              <a:t> </a:t>
            </a:r>
            <a:r>
              <a:rPr lang="en-US" sz="1600" dirty="0" smtClean="0">
                <a:latin typeface="Proxima Nova" panose="020B0604020202020204" charset="0"/>
              </a:rPr>
              <a:t>Event </a:t>
            </a:r>
            <a:r>
              <a:rPr lang="en-US" sz="1600" dirty="0">
                <a:latin typeface="Proxima Nova" panose="020B0604020202020204" charset="0"/>
              </a:rPr>
              <a:t>P</a:t>
            </a:r>
            <a:r>
              <a:rPr lang="en-US" sz="1600" dirty="0" smtClean="0">
                <a:latin typeface="Proxima Nova" panose="020B0604020202020204" charset="0"/>
              </a:rPr>
              <a:t>artitioning Engines</a:t>
            </a:r>
            <a:endParaRPr lang="en-US" sz="1600" b="1" dirty="0" smtClean="0">
              <a:latin typeface="Proxima Nova" panose="020B0604020202020204" charset="0"/>
            </a:endParaRPr>
          </a:p>
          <a:p>
            <a:pPr lvl="3"/>
            <a:r>
              <a:rPr lang="en-US" sz="1600" dirty="0" smtClean="0">
                <a:latin typeface="Proxima Nova" panose="020B0604020202020204" charset="0"/>
              </a:rPr>
              <a:t> </a:t>
            </a:r>
          </a:p>
          <a:p>
            <a:pPr lvl="3"/>
            <a:endParaRPr lang="en-US" sz="1600" dirty="0">
              <a:latin typeface="Proxima Nova" panose="020B0604020202020204" charset="0"/>
            </a:endParaRPr>
          </a:p>
          <a:p>
            <a:pPr lvl="3"/>
            <a:endParaRPr lang="en-US" sz="1600" dirty="0">
              <a:latin typeface="Proxima Nova" panose="020B0604020202020204" charset="0"/>
            </a:endParaRPr>
          </a:p>
        </p:txBody>
      </p:sp>
    </p:spTree>
    <p:extLst>
      <p:ext uri="{BB962C8B-B14F-4D97-AF65-F5344CB8AC3E}">
        <p14:creationId xmlns:p14="http://schemas.microsoft.com/office/powerpoint/2010/main" val="4148982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Types </a:t>
            </a:r>
            <a:r>
              <a:rPr lang="en" sz="1600" b="1" dirty="0">
                <a:solidFill>
                  <a:schemeClr val="dk1"/>
                </a:solidFill>
                <a:latin typeface="Proxima Nova"/>
                <a:sym typeface="Proxima Nova"/>
              </a:rPr>
              <a:t>of Data </a:t>
            </a:r>
            <a:r>
              <a:rPr lang="en" sz="1600" b="1" dirty="0" smtClean="0">
                <a:solidFill>
                  <a:schemeClr val="dk1"/>
                </a:solidFill>
                <a:latin typeface="Proxima Nova"/>
                <a:sym typeface="Proxima Nova"/>
              </a:rPr>
              <a:t>Ingestion  </a:t>
            </a:r>
            <a:endParaRPr lang="en" sz="1600" b="1" dirty="0">
              <a:solidFill>
                <a:schemeClr val="dk1"/>
              </a:solidFill>
              <a:latin typeface="Proxima Nova"/>
              <a:sym typeface="Proxima Nova"/>
            </a:endParaRPr>
          </a:p>
        </p:txBody>
      </p:sp>
      <p:sp>
        <p:nvSpPr>
          <p:cNvPr id="2" name="TextBox 1"/>
          <p:cNvSpPr txBox="1"/>
          <p:nvPr/>
        </p:nvSpPr>
        <p:spPr>
          <a:xfrm>
            <a:off x="304800" y="1047750"/>
            <a:ext cx="8686800" cy="3046988"/>
          </a:xfrm>
          <a:prstGeom prst="rect">
            <a:avLst/>
          </a:prstGeom>
          <a:noFill/>
        </p:spPr>
        <p:txBody>
          <a:bodyPr wrap="square" rtlCol="0">
            <a:spAutoFit/>
          </a:bodyPr>
          <a:lstStyle/>
          <a:p>
            <a:pPr lvl="3"/>
            <a:endParaRPr lang="en-US" sz="1600" dirty="0">
              <a:latin typeface="Proxima Nova" panose="020B0604020202020204" charset="0"/>
            </a:endParaRPr>
          </a:p>
          <a:p>
            <a:pPr marL="285750" lvl="3" indent="-285750">
              <a:buFont typeface="Wingdings" panose="05000000000000000000" pitchFamily="2" charset="2"/>
              <a:buChar char="q"/>
            </a:pPr>
            <a:r>
              <a:rPr lang="en-US" sz="1600" b="1" dirty="0">
                <a:latin typeface="Proxima Nova" panose="020B0604020202020204" charset="0"/>
              </a:rPr>
              <a:t>Real-Time or Streaming</a:t>
            </a:r>
          </a:p>
          <a:p>
            <a:pPr lvl="3"/>
            <a:r>
              <a:rPr lang="en-US" sz="1600" dirty="0">
                <a:latin typeface="Proxima Nova" panose="020B0604020202020204" charset="0"/>
              </a:rPr>
              <a:t>        	- Real time processing requires a continual input, constant processing, and steady output of data.</a:t>
            </a:r>
          </a:p>
          <a:p>
            <a:pPr lvl="3"/>
            <a:r>
              <a:rPr lang="en-US" sz="1600" dirty="0">
                <a:latin typeface="Proxima Nova" panose="020B0604020202020204" charset="0"/>
              </a:rPr>
              <a:t>	- A great example of real-time processing is data streaming, radar systems, customer service systems, and bank ATMs, where immediate processing is crucial to make the system work properly</a:t>
            </a:r>
            <a:r>
              <a:rPr lang="en-US" sz="1600" dirty="0" smtClean="0">
                <a:latin typeface="Proxima Nova" panose="020B0604020202020204" charset="0"/>
              </a:rPr>
              <a:t>.</a:t>
            </a:r>
          </a:p>
          <a:p>
            <a:pPr lvl="3"/>
            <a:endParaRPr lang="en-US" sz="1600" dirty="0">
              <a:latin typeface="Proxima Nova" panose="020B0604020202020204" charset="0"/>
            </a:endParaRPr>
          </a:p>
          <a:p>
            <a:pPr marL="285750" lvl="3" indent="-285750">
              <a:buFont typeface="Arial" panose="020B0604020202020204" pitchFamily="34" charset="0"/>
              <a:buChar char="•"/>
            </a:pPr>
            <a:r>
              <a:rPr lang="en-US" sz="1600" b="1" dirty="0" smtClean="0">
                <a:latin typeface="Proxima Nova" panose="020B0604020202020204" charset="0"/>
              </a:rPr>
              <a:t>Use Cases</a:t>
            </a:r>
          </a:p>
          <a:p>
            <a:pPr lvl="3"/>
            <a:r>
              <a:rPr lang="en-US" sz="1600" dirty="0">
                <a:latin typeface="Proxima Nova" panose="020B0604020202020204" charset="0"/>
              </a:rPr>
              <a:t>	</a:t>
            </a:r>
            <a:r>
              <a:rPr lang="en-US" sz="1600" dirty="0" smtClean="0">
                <a:latin typeface="Proxima Nova" panose="020B0604020202020204" charset="0"/>
              </a:rPr>
              <a:t>- Fraud Detections in Banking</a:t>
            </a:r>
          </a:p>
          <a:p>
            <a:pPr lvl="3"/>
            <a:r>
              <a:rPr lang="en-US" sz="1600" dirty="0">
                <a:latin typeface="Proxima Nova" panose="020B0604020202020204" charset="0"/>
              </a:rPr>
              <a:t>	</a:t>
            </a:r>
            <a:r>
              <a:rPr lang="en-US" sz="1600" dirty="0" smtClean="0">
                <a:latin typeface="Proxima Nova" panose="020B0604020202020204" charset="0"/>
              </a:rPr>
              <a:t>- Alert Mechanism </a:t>
            </a:r>
            <a:endParaRPr lang="en-US" sz="1600" dirty="0">
              <a:latin typeface="Proxima Nova" panose="020B0604020202020204" charset="0"/>
            </a:endParaRPr>
          </a:p>
          <a:p>
            <a:pPr lvl="3"/>
            <a:r>
              <a:rPr lang="en-US" sz="1600" dirty="0">
                <a:latin typeface="Proxima Nova" panose="020B0604020202020204" charset="0"/>
              </a:rPr>
              <a:t>	</a:t>
            </a:r>
            <a:r>
              <a:rPr lang="en-US" sz="1600" dirty="0" smtClean="0">
                <a:latin typeface="Proxima Nova" panose="020B0604020202020204" charset="0"/>
              </a:rPr>
              <a:t>- </a:t>
            </a:r>
            <a:r>
              <a:rPr lang="en-US" sz="1600" dirty="0" err="1" smtClean="0">
                <a:latin typeface="Proxima Nova" panose="020B0604020202020204" charset="0"/>
              </a:rPr>
              <a:t>IoT</a:t>
            </a:r>
            <a:r>
              <a:rPr lang="en-US" sz="1600" dirty="0" smtClean="0">
                <a:latin typeface="Proxima Nova" panose="020B0604020202020204" charset="0"/>
              </a:rPr>
              <a:t> </a:t>
            </a:r>
          </a:p>
        </p:txBody>
      </p:sp>
    </p:spTree>
    <p:extLst>
      <p:ext uri="{BB962C8B-B14F-4D97-AF65-F5344CB8AC3E}">
        <p14:creationId xmlns:p14="http://schemas.microsoft.com/office/powerpoint/2010/main" val="354061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141300" y="519750"/>
            <a:ext cx="61356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What is Data Ingestion?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Lambda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Types of Data Ingestion </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Data Ingestion parameters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Good Practice in Data Ingestion </a:t>
            </a: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324707" y="842100"/>
            <a:ext cx="279300" cy="258900"/>
          </a:xfrm>
          <a:prstGeom prst="rect">
            <a:avLst/>
          </a:prstGeom>
          <a:noFill/>
          <a:ln>
            <a:noFill/>
          </a:ln>
        </p:spPr>
      </p:pic>
      <p:pic>
        <p:nvPicPr>
          <p:cNvPr id="5" name="Shape 303"/>
          <p:cNvPicPr preferRelativeResize="0"/>
          <p:nvPr/>
        </p:nvPicPr>
        <p:blipFill rotWithShape="1">
          <a:blip r:embed="rId3">
            <a:alphaModFix/>
          </a:blip>
          <a:srcRect/>
          <a:stretch/>
        </p:blipFill>
        <p:spPr>
          <a:xfrm>
            <a:off x="321291" y="1184006"/>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321291" y="1578528"/>
            <a:ext cx="279300" cy="258900"/>
          </a:xfrm>
          <a:prstGeom prst="rect">
            <a:avLst/>
          </a:prstGeom>
          <a:noFill/>
          <a:ln>
            <a:noFill/>
          </a:ln>
        </p:spPr>
      </p:pic>
    </p:spTree>
    <p:extLst>
      <p:ext uri="{BB962C8B-B14F-4D97-AF65-F5344CB8AC3E}">
        <p14:creationId xmlns:p14="http://schemas.microsoft.com/office/powerpoint/2010/main" val="250102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0" y="0"/>
            <a:ext cx="6286800" cy="492000"/>
          </a:xfrm>
          <a:prstGeom prst="rect">
            <a:avLst/>
          </a:prstGeom>
          <a:solidFill>
            <a:srgbClr val="0B5394"/>
          </a:solidFill>
          <a:ln>
            <a:noFill/>
          </a:ln>
        </p:spPr>
        <p:txBody>
          <a:bodyPr spcFirstLastPara="1" wrap="square" lIns="90000" tIns="45000" rIns="90000" bIns="45000" anchor="t" anchorCtr="0">
            <a:noAutofit/>
          </a:bodyPr>
          <a:lstStyle/>
          <a:p>
            <a:pPr lvl="0">
              <a:buClr>
                <a:schemeClr val="lt1"/>
              </a:buClr>
            </a:pPr>
            <a:r>
              <a:rPr lang="en-US" sz="2000" b="1" dirty="0">
                <a:solidFill>
                  <a:schemeClr val="lt1"/>
                </a:solidFill>
                <a:latin typeface="Questrial"/>
                <a:sym typeface="Questrial"/>
              </a:rPr>
              <a:t>Apache Kafka – 360 </a:t>
            </a:r>
            <a:r>
              <a:rPr lang="en-US" sz="2000" b="1" dirty="0" smtClean="0">
                <a:solidFill>
                  <a:schemeClr val="lt1"/>
                </a:solidFill>
                <a:latin typeface="Questrial"/>
                <a:sym typeface="Questrial"/>
              </a:rPr>
              <a:t>View</a:t>
            </a:r>
            <a:endParaRPr lang="en-US" sz="2000" dirty="0"/>
          </a:p>
        </p:txBody>
      </p:sp>
      <p:sp>
        <p:nvSpPr>
          <p:cNvPr id="168" name="Shape 168"/>
          <p:cNvSpPr txBox="1"/>
          <p:nvPr/>
        </p:nvSpPr>
        <p:spPr>
          <a:xfrm>
            <a:off x="0" y="631500"/>
            <a:ext cx="9042900" cy="3880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Font typeface="Arial"/>
              <a:buNone/>
            </a:pPr>
            <a:r>
              <a:rPr lang="en" sz="1600" b="0" i="0" u="none" strike="noStrike" cap="none">
                <a:solidFill>
                  <a:srgbClr val="000000"/>
                </a:solidFill>
                <a:latin typeface="Arial"/>
                <a:ea typeface="Arial"/>
                <a:cs typeface="Arial"/>
                <a:sym typeface="Arial"/>
              </a:rPr>
              <a:t>           </a:t>
            </a:r>
            <a:r>
              <a:rPr lang="en" sz="1600" b="0" i="0" u="none" strike="noStrike" cap="none">
                <a:solidFill>
                  <a:srgbClr val="000000"/>
                </a:solidFill>
                <a:latin typeface="Proxima Nova"/>
                <a:ea typeface="Proxima Nova"/>
                <a:cs typeface="Proxima Nova"/>
                <a:sym typeface="Proxima Nova"/>
              </a:rPr>
              <a:t>      </a:t>
            </a:r>
            <a:r>
              <a:rPr lang="en" sz="2000" b="0" i="0" u="none" strike="noStrike" cap="none">
                <a:solidFill>
                  <a:srgbClr val="000000"/>
                </a:solidFill>
                <a:latin typeface="Proxima Nova"/>
                <a:ea typeface="Proxima Nova"/>
                <a:cs typeface="Proxima Nova"/>
                <a:sym typeface="Proxima Nova"/>
              </a:rPr>
              <a:t>Chapter 1</a:t>
            </a:r>
            <a:endParaRPr/>
          </a:p>
          <a:p>
            <a:pPr marL="0" marR="0" lvl="0" indent="0" algn="l" rtl="0">
              <a:lnSpc>
                <a:spcPct val="150000"/>
              </a:lnSpc>
              <a:spcBef>
                <a:spcPts val="0"/>
              </a:spcBef>
              <a:spcAft>
                <a:spcPts val="0"/>
              </a:spcAft>
              <a:buClr>
                <a:srgbClr val="000000"/>
              </a:buClr>
              <a:buFont typeface="Proxima Nova"/>
              <a:buNone/>
            </a:pPr>
            <a:r>
              <a:rPr lang="en" sz="1600" b="1" i="0" u="none" strike="noStrike" cap="none">
                <a:solidFill>
                  <a:srgbClr val="000000"/>
                </a:solidFill>
                <a:latin typeface="Proxima Nova"/>
                <a:ea typeface="Proxima Nova"/>
                <a:cs typeface="Proxima Nova"/>
                <a:sym typeface="Proxima Nova"/>
              </a:rPr>
              <a:t>           </a:t>
            </a:r>
            <a:r>
              <a:rPr lang="en" sz="2000" b="1" i="0" u="none" strike="noStrike" cap="none">
                <a:solidFill>
                  <a:srgbClr val="000000"/>
                </a:solidFill>
                <a:latin typeface="Proxima Nova"/>
                <a:ea typeface="Proxima Nova"/>
                <a:cs typeface="Proxima Nova"/>
                <a:sym typeface="Proxima Nova"/>
              </a:rPr>
              <a:t>      Course Introduction</a:t>
            </a:r>
            <a:r>
              <a:rPr lang="en" sz="2000" b="0" i="0" u="none" strike="noStrike" cap="none">
                <a:solidFill>
                  <a:srgbClr val="000000"/>
                </a:solidFill>
                <a:latin typeface="Arial"/>
                <a:ea typeface="Arial"/>
                <a:cs typeface="Arial"/>
                <a:sym typeface="Arial"/>
              </a:rPr>
              <a:t> </a:t>
            </a:r>
            <a:endParaRPr/>
          </a:p>
          <a:p>
            <a:pPr marL="0" marR="0" lvl="0" indent="0" algn="l" rtl="0">
              <a:lnSpc>
                <a:spcPct val="15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69" name="Shape 169"/>
          <p:cNvSpPr txBox="1"/>
          <p:nvPr/>
        </p:nvSpPr>
        <p:spPr>
          <a:xfrm>
            <a:off x="353800" y="386010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70" name="Shape 170"/>
          <p:cNvCxnSpPr/>
          <p:nvPr/>
        </p:nvCxnSpPr>
        <p:spPr>
          <a:xfrm rot="10800000" flipH="1">
            <a:off x="759225" y="2170650"/>
            <a:ext cx="7752600" cy="10800"/>
          </a:xfrm>
          <a:prstGeom prst="straightConnector1">
            <a:avLst/>
          </a:prstGeom>
          <a:noFill/>
          <a:ln w="9525" cap="flat" cmpd="sng">
            <a:solidFill>
              <a:srgbClr val="073763"/>
            </a:solidFill>
            <a:prstDash val="solid"/>
            <a:round/>
            <a:headEnd type="none" w="sm" len="sm"/>
            <a:tailEnd type="none" w="sm" len="sm"/>
          </a:ln>
        </p:spPr>
      </p:cxnSp>
      <p:sp>
        <p:nvSpPr>
          <p:cNvPr id="171" name="Shape 171"/>
          <p:cNvSpPr/>
          <p:nvPr/>
        </p:nvSpPr>
        <p:spPr>
          <a:xfrm>
            <a:off x="117625" y="2007300"/>
            <a:ext cx="780600" cy="337500"/>
          </a:xfrm>
          <a:prstGeom prst="chevron">
            <a:avLst>
              <a:gd name="adj" fmla="val 50000"/>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Data Ingestion Parameters  </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2893100"/>
          </a:xfrm>
          <a:prstGeom prst="rect">
            <a:avLst/>
          </a:prstGeom>
          <a:noFill/>
        </p:spPr>
        <p:txBody>
          <a:bodyPr wrap="square" rtlCol="0">
            <a:spAutoFit/>
          </a:bodyPr>
          <a:lstStyle/>
          <a:p>
            <a:pPr marL="285750" lvl="3" indent="-285750">
              <a:buFont typeface="Wingdings" panose="05000000000000000000" pitchFamily="2" charset="2"/>
              <a:buChar char="q"/>
            </a:pPr>
            <a:r>
              <a:rPr lang="en-US" sz="1600" b="1" dirty="0">
                <a:latin typeface="Proxima Nova" panose="020B0604020202020204" charset="0"/>
              </a:rPr>
              <a:t>Data </a:t>
            </a:r>
            <a:r>
              <a:rPr lang="en-US" sz="1600" b="1" dirty="0" smtClean="0">
                <a:latin typeface="Proxima Nova" panose="020B0604020202020204" charset="0"/>
              </a:rPr>
              <a:t>Velocity</a:t>
            </a:r>
          </a:p>
          <a:p>
            <a:pPr lvl="4"/>
            <a:r>
              <a:rPr lang="en-US" sz="1600" b="1" dirty="0">
                <a:latin typeface="Proxima Nova" panose="020B0604020202020204" charset="0"/>
              </a:rPr>
              <a:t>	</a:t>
            </a:r>
            <a:r>
              <a:rPr lang="en-US" sz="1600" dirty="0" smtClean="0">
                <a:latin typeface="Proxima Nova" panose="020B0604020202020204" charset="0"/>
              </a:rPr>
              <a:t>- </a:t>
            </a:r>
            <a:r>
              <a:rPr lang="en-US" dirty="0">
                <a:latin typeface="Proxima Nova" panose="020B0604020202020204" charset="0"/>
              </a:rPr>
              <a:t>Data Velocity deals with the speed at which data flows in from different sources like machines, networks, human interaction, media sites, social media. The movement of data can be massive or continuous</a:t>
            </a:r>
            <a:r>
              <a:rPr lang="en-US" dirty="0" smtClean="0">
                <a:latin typeface="Proxima Nova" panose="020B0604020202020204" charset="0"/>
              </a:rPr>
              <a:t>.</a:t>
            </a:r>
          </a:p>
          <a:p>
            <a:pPr lvl="4"/>
            <a:endParaRPr lang="en-US" b="1" dirty="0">
              <a:latin typeface="Proxima Nova" panose="020B0604020202020204" charset="0"/>
            </a:endParaRPr>
          </a:p>
          <a:p>
            <a:pPr marL="285750" lvl="4" indent="-285750">
              <a:buFont typeface="Wingdings" panose="05000000000000000000" pitchFamily="2" charset="2"/>
              <a:buChar char="q"/>
            </a:pPr>
            <a:r>
              <a:rPr lang="en-US" sz="1600" b="1" dirty="0" smtClean="0">
                <a:latin typeface="Proxima Nova" panose="020B0604020202020204" charset="0"/>
              </a:rPr>
              <a:t>Data Size</a:t>
            </a:r>
          </a:p>
          <a:p>
            <a:pPr lvl="4"/>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Data size implies enormous volume of data. Data is generated from different sources that may increase timely</a:t>
            </a:r>
            <a:r>
              <a:rPr lang="en-US" dirty="0" smtClean="0">
                <a:latin typeface="Proxima Nova" panose="020B0604020202020204" charset="0"/>
              </a:rPr>
              <a:t>.</a:t>
            </a:r>
          </a:p>
          <a:p>
            <a:pPr lvl="4"/>
            <a:endParaRPr lang="en-US" dirty="0">
              <a:latin typeface="Proxima Nova" panose="020B0604020202020204" charset="0"/>
            </a:endParaRPr>
          </a:p>
          <a:p>
            <a:pPr marL="285750" lvl="4" indent="-285750">
              <a:buFont typeface="Wingdings" panose="05000000000000000000" pitchFamily="2" charset="2"/>
              <a:buChar char="q"/>
            </a:pPr>
            <a:r>
              <a:rPr lang="en-US" sz="1600" b="1" dirty="0">
                <a:latin typeface="Proxima Nova" panose="020B0604020202020204" charset="0"/>
              </a:rPr>
              <a:t>Data </a:t>
            </a:r>
            <a:r>
              <a:rPr lang="en-US" sz="1600" b="1" dirty="0" smtClean="0">
                <a:latin typeface="Proxima Nova" panose="020B0604020202020204" charset="0"/>
              </a:rPr>
              <a:t>Frequency</a:t>
            </a:r>
          </a:p>
          <a:p>
            <a:pPr lvl="5"/>
            <a:r>
              <a:rPr lang="en-US" sz="1600" b="1" dirty="0" smtClean="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Data can be processed in real time or batch, in real time processing as data received on same time, it further proceeds but in batch time data is stored in batches, fixed at some time interval and then further moved.</a:t>
            </a:r>
            <a:endParaRPr lang="en-US" b="1" dirty="0" smtClean="0">
              <a:latin typeface="Proxima Nova" panose="020B0604020202020204" charset="0"/>
            </a:endParaRPr>
          </a:p>
        </p:txBody>
      </p:sp>
    </p:spTree>
    <p:extLst>
      <p:ext uri="{BB962C8B-B14F-4D97-AF65-F5344CB8AC3E}">
        <p14:creationId xmlns:p14="http://schemas.microsoft.com/office/powerpoint/2010/main" val="54374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Data Ingestion Parameters  </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2646878"/>
          </a:xfrm>
          <a:prstGeom prst="rect">
            <a:avLst/>
          </a:prstGeom>
          <a:noFill/>
        </p:spPr>
        <p:txBody>
          <a:bodyPr wrap="square" rtlCol="0">
            <a:spAutoFit/>
          </a:bodyPr>
          <a:lstStyle/>
          <a:p>
            <a:pPr marL="285750" lvl="3" indent="-285750">
              <a:buFont typeface="Wingdings" panose="05000000000000000000" pitchFamily="2" charset="2"/>
              <a:buChar char="q"/>
            </a:pPr>
            <a:r>
              <a:rPr lang="en-US" sz="1600" b="1" dirty="0">
                <a:latin typeface="Proxima Nova" panose="020B0604020202020204" charset="0"/>
              </a:rPr>
              <a:t>Data </a:t>
            </a:r>
            <a:r>
              <a:rPr lang="en-US" sz="1600" b="1" dirty="0" smtClean="0">
                <a:latin typeface="Proxima Nova" panose="020B0604020202020204" charset="0"/>
              </a:rPr>
              <a:t>Format</a:t>
            </a:r>
          </a:p>
          <a:p>
            <a:pPr lvl="3"/>
            <a:r>
              <a:rPr lang="en-US" sz="1600" b="1" dirty="0">
                <a:latin typeface="Proxima Nova" panose="020B0604020202020204" charset="0"/>
              </a:rPr>
              <a:t>	</a:t>
            </a:r>
            <a:r>
              <a:rPr lang="en-US" sz="1600" dirty="0" smtClean="0">
                <a:latin typeface="Proxima Nova" panose="020B0604020202020204" charset="0"/>
              </a:rPr>
              <a:t>- </a:t>
            </a:r>
            <a:r>
              <a:rPr lang="en-US" dirty="0">
                <a:latin typeface="Proxima Nova" panose="020B0604020202020204" charset="0"/>
              </a:rPr>
              <a:t>Data can be in different formats, mostly it can be the structured format, i.e., tabular one or unstructured format, i.e., images, audios, videos or semi-structured, i.e., JSON files, CSS files, </a:t>
            </a:r>
            <a:r>
              <a:rPr lang="en-US" dirty="0" err="1" smtClean="0">
                <a:latin typeface="Proxima Nova" panose="020B0604020202020204" charset="0"/>
              </a:rPr>
              <a:t>etc</a:t>
            </a:r>
            <a:endParaRPr lang="en-US" dirty="0" smtClean="0">
              <a:latin typeface="Proxima Nova" panose="020B0604020202020204" charset="0"/>
            </a:endParaRPr>
          </a:p>
          <a:p>
            <a:pPr lvl="3"/>
            <a:endParaRPr lang="en-US" b="1" dirty="0">
              <a:latin typeface="Proxima Nova" panose="020B0604020202020204" charset="0"/>
            </a:endParaRPr>
          </a:p>
          <a:p>
            <a:pPr marL="285750" lvl="3" indent="-285750">
              <a:buFont typeface="Wingdings" panose="05000000000000000000" pitchFamily="2" charset="2"/>
              <a:buChar char="q"/>
            </a:pPr>
            <a:r>
              <a:rPr lang="en-US" sz="1600" b="1" dirty="0" smtClean="0">
                <a:latin typeface="Proxima Nova" panose="020B0604020202020204" charset="0"/>
              </a:rPr>
              <a:t>Network Bandwidth</a:t>
            </a:r>
          </a:p>
          <a:p>
            <a:pPr lvl="3"/>
            <a:r>
              <a:rPr lang="en-US" sz="1600" b="1" dirty="0">
                <a:latin typeface="Proxima Nova" panose="020B0604020202020204" charset="0"/>
              </a:rPr>
              <a:t>	</a:t>
            </a:r>
            <a:r>
              <a:rPr lang="en-US" sz="1600" dirty="0" smtClean="0">
                <a:latin typeface="Proxima Nova" panose="020B0604020202020204" charset="0"/>
              </a:rPr>
              <a:t>- </a:t>
            </a:r>
            <a:r>
              <a:rPr lang="en-US" dirty="0">
                <a:latin typeface="Proxima Nova" panose="020B0604020202020204" charset="0"/>
              </a:rPr>
              <a:t>Data Pipeline must be able to compete with business traffic. Sometimes traffic increases or sometimes decreases, so Network bandwidth scalability is biggest Data Pipeline challenge. </a:t>
            </a:r>
            <a:endParaRPr lang="en-US" dirty="0" smtClean="0">
              <a:latin typeface="Proxima Nova" panose="020B0604020202020204" charset="0"/>
            </a:endParaRPr>
          </a:p>
          <a:p>
            <a:pPr lvl="3"/>
            <a:endParaRPr lang="en-US" b="1" dirty="0">
              <a:latin typeface="Proxima Nova" panose="020B0604020202020204" charset="0"/>
            </a:endParaRPr>
          </a:p>
          <a:p>
            <a:pPr marL="285750" lvl="3" indent="-285750">
              <a:buFont typeface="Wingdings" panose="05000000000000000000" pitchFamily="2" charset="2"/>
              <a:buChar char="q"/>
            </a:pPr>
            <a:r>
              <a:rPr lang="en-US" sz="1600" b="1" dirty="0">
                <a:latin typeface="Proxima Nova" panose="020B0604020202020204" charset="0"/>
              </a:rPr>
              <a:t>Heterogeneous Technologies and </a:t>
            </a:r>
            <a:r>
              <a:rPr lang="en-US" sz="1600" b="1" dirty="0" smtClean="0">
                <a:latin typeface="Proxima Nova" panose="020B0604020202020204" charset="0"/>
              </a:rPr>
              <a:t>System</a:t>
            </a:r>
          </a:p>
          <a:p>
            <a:pPr lvl="3"/>
            <a:r>
              <a:rPr lang="en-US" sz="1600" b="1" dirty="0">
                <a:latin typeface="Proxima Nova" panose="020B0604020202020204" charset="0"/>
              </a:rPr>
              <a:t>	</a:t>
            </a:r>
            <a:r>
              <a:rPr lang="en-US" sz="1600" dirty="0" smtClean="0">
                <a:latin typeface="Proxima Nova" panose="020B0604020202020204" charset="0"/>
              </a:rPr>
              <a:t>- </a:t>
            </a:r>
            <a:r>
              <a:rPr lang="en-US" dirty="0" smtClean="0">
                <a:latin typeface="Proxima Nova" panose="020B0604020202020204" charset="0"/>
              </a:rPr>
              <a:t>Tools </a:t>
            </a:r>
            <a:r>
              <a:rPr lang="en-US" dirty="0">
                <a:latin typeface="Proxima Nova" panose="020B0604020202020204" charset="0"/>
              </a:rPr>
              <a:t>must provide data serialization format, that means as data comes in the variable format so converting them into single format will provide an easier view to understand or relate the data</a:t>
            </a:r>
            <a:endParaRPr lang="en-US" b="1" dirty="0" smtClean="0">
              <a:latin typeface="Proxima Nova" panose="020B0604020202020204" charset="0"/>
            </a:endParaRPr>
          </a:p>
        </p:txBody>
      </p:sp>
    </p:spTree>
    <p:extLst>
      <p:ext uri="{BB962C8B-B14F-4D97-AF65-F5344CB8AC3E}">
        <p14:creationId xmlns:p14="http://schemas.microsoft.com/office/powerpoint/2010/main" val="3229943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141300" y="519750"/>
            <a:ext cx="61356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What is Data Ingestion?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Lambda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Types of Data Ingestion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Data Ingestion parameters</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Good Practice in Data Ingestion </a:t>
            </a:r>
            <a:endParaRPr b="1"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324707" y="842100"/>
            <a:ext cx="279300" cy="258900"/>
          </a:xfrm>
          <a:prstGeom prst="rect">
            <a:avLst/>
          </a:prstGeom>
          <a:noFill/>
          <a:ln>
            <a:noFill/>
          </a:ln>
        </p:spPr>
      </p:pic>
      <p:pic>
        <p:nvPicPr>
          <p:cNvPr id="5" name="Shape 303"/>
          <p:cNvPicPr preferRelativeResize="0"/>
          <p:nvPr/>
        </p:nvPicPr>
        <p:blipFill rotWithShape="1">
          <a:blip r:embed="rId3">
            <a:alphaModFix/>
          </a:blip>
          <a:srcRect/>
          <a:stretch/>
        </p:blipFill>
        <p:spPr>
          <a:xfrm>
            <a:off x="321291" y="1184006"/>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321291" y="157852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334041" y="1949560"/>
            <a:ext cx="279300" cy="258900"/>
          </a:xfrm>
          <a:prstGeom prst="rect">
            <a:avLst/>
          </a:prstGeom>
          <a:noFill/>
          <a:ln>
            <a:noFill/>
          </a:ln>
        </p:spPr>
      </p:pic>
    </p:spTree>
    <p:extLst>
      <p:ext uri="{BB962C8B-B14F-4D97-AF65-F5344CB8AC3E}">
        <p14:creationId xmlns:p14="http://schemas.microsoft.com/office/powerpoint/2010/main" val="182193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Good Practices in Data ingestion   </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2462213"/>
          </a:xfrm>
          <a:prstGeom prst="rect">
            <a:avLst/>
          </a:prstGeom>
          <a:noFill/>
        </p:spPr>
        <p:txBody>
          <a:bodyPr wrap="square" rtlCol="0">
            <a:spAutoFit/>
          </a:bodyPr>
          <a:lstStyle/>
          <a:p>
            <a:pPr marL="285750" lvl="3" indent="-285750">
              <a:buFont typeface="Wingdings" panose="05000000000000000000" pitchFamily="2" charset="2"/>
              <a:buChar char="q"/>
            </a:pPr>
            <a:r>
              <a:rPr lang="en-US" dirty="0"/>
              <a:t>Do not create Change data capture for smaller tables; this would create more problem at a later stage.</a:t>
            </a:r>
          </a:p>
          <a:p>
            <a:pPr marL="285750" lvl="3" indent="-285750">
              <a:buFont typeface="Wingdings" panose="05000000000000000000" pitchFamily="2" charset="2"/>
              <a:buChar char="q"/>
            </a:pPr>
            <a:endParaRPr lang="en-US" dirty="0" smtClean="0">
              <a:latin typeface="Proxima Nova" panose="020B0604020202020204" charset="0"/>
            </a:endParaRPr>
          </a:p>
          <a:p>
            <a:pPr marL="285750" lvl="3" indent="-285750">
              <a:buFont typeface="Wingdings" panose="05000000000000000000" pitchFamily="2" charset="2"/>
              <a:buChar char="q"/>
            </a:pPr>
            <a:r>
              <a:rPr lang="en-US" dirty="0"/>
              <a:t>Reduce time required to develop &amp; implement </a:t>
            </a:r>
            <a:r>
              <a:rPr lang="en-US" dirty="0" smtClean="0"/>
              <a:t>pipelines</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smtClean="0">
                <a:latin typeface="Proxima Nova" panose="020B0604020202020204" charset="0"/>
              </a:rPr>
              <a:t>Create Raw Zone, Staging Zone, Trusted Zone and Refined Zone </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smtClean="0">
                <a:latin typeface="Proxima Nova" panose="020B0604020202020204" charset="0"/>
              </a:rPr>
              <a:t>Prepare the Timeline </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smtClean="0">
                <a:latin typeface="Proxima Nova" panose="020B0604020202020204" charset="0"/>
              </a:rPr>
              <a:t>Create Dataflow for Views refresh</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smtClean="0">
                <a:latin typeface="Proxima Nova" panose="020B0604020202020204" charset="0"/>
              </a:rPr>
              <a:t>Isolate Batch and streaming</a:t>
            </a:r>
          </a:p>
        </p:txBody>
      </p:sp>
    </p:spTree>
    <p:extLst>
      <p:ext uri="{BB962C8B-B14F-4D97-AF65-F5344CB8AC3E}">
        <p14:creationId xmlns:p14="http://schemas.microsoft.com/office/powerpoint/2010/main" val="4235746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Introduction to Data Ingestion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141300" y="519750"/>
            <a:ext cx="61356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What is Data Ingestion?</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Lambda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Types of Data Ingestion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Data Ingestion parameters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Good Practice in Data Ingestion </a:t>
            </a: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Shape 303"/>
          <p:cNvPicPr preferRelativeResize="0"/>
          <p:nvPr/>
        </p:nvPicPr>
        <p:blipFill rotWithShape="1">
          <a:blip r:embed="rId3">
            <a:alphaModFix/>
          </a:blip>
          <a:srcRect/>
          <a:stretch/>
        </p:blipFill>
        <p:spPr>
          <a:xfrm>
            <a:off x="324707" y="842100"/>
            <a:ext cx="279300" cy="258900"/>
          </a:xfrm>
          <a:prstGeom prst="rect">
            <a:avLst/>
          </a:prstGeom>
          <a:noFill/>
          <a:ln>
            <a:noFill/>
          </a:ln>
        </p:spPr>
      </p:pic>
      <p:pic>
        <p:nvPicPr>
          <p:cNvPr id="5" name="Shape 303"/>
          <p:cNvPicPr preferRelativeResize="0"/>
          <p:nvPr/>
        </p:nvPicPr>
        <p:blipFill rotWithShape="1">
          <a:blip r:embed="rId3">
            <a:alphaModFix/>
          </a:blip>
          <a:srcRect/>
          <a:stretch/>
        </p:blipFill>
        <p:spPr>
          <a:xfrm>
            <a:off x="321291" y="1184006"/>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321291" y="1578528"/>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334041" y="1949560"/>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324707" y="2242134"/>
            <a:ext cx="279300" cy="258900"/>
          </a:xfrm>
          <a:prstGeom prst="rect">
            <a:avLst/>
          </a:prstGeom>
          <a:noFill/>
          <a:ln>
            <a:noFill/>
          </a:ln>
        </p:spPr>
      </p:pic>
    </p:spTree>
    <p:extLst>
      <p:ext uri="{BB962C8B-B14F-4D97-AF65-F5344CB8AC3E}">
        <p14:creationId xmlns:p14="http://schemas.microsoft.com/office/powerpoint/2010/main" val="927647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dirty="0">
                <a:latin typeface="Proxima Nova"/>
                <a:ea typeface="Proxima Nova"/>
                <a:cs typeface="Proxima Nova"/>
                <a:sym typeface="Proxima Nova"/>
              </a:rPr>
              <a:t>Course </a:t>
            </a:r>
            <a:r>
              <a:rPr lang="en" sz="1400" i="0" u="none" strike="noStrike" cap="none" dirty="0">
                <a:solidFill>
                  <a:srgbClr val="000000"/>
                </a:solidFill>
                <a:latin typeface="Proxima Nova"/>
                <a:ea typeface="Proxima Nova"/>
                <a:cs typeface="Proxima Nova"/>
                <a:sym typeface="Proxima Nova"/>
              </a:rPr>
              <a:t>Introduction</a:t>
            </a:r>
            <a:endParaRPr sz="140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b="1" dirty="0" smtClean="0">
                <a:latin typeface="Proxima Nova"/>
                <a:ea typeface="Proxima Nova"/>
                <a:cs typeface="Proxima Nova"/>
                <a:sym typeface="Proxima Nova"/>
              </a:rPr>
              <a:t>Apache Kafka Introduction</a:t>
            </a:r>
            <a:endParaRPr lang="en" sz="1400" b="0" i="0" u="none" strike="noStrike" cap="none" dirty="0" smtClean="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 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6" name="Shape 303"/>
          <p:cNvPicPr preferRelativeResize="0"/>
          <p:nvPr/>
        </p:nvPicPr>
        <p:blipFill rotWithShape="1">
          <a:blip r:embed="rId3">
            <a:alphaModFix/>
          </a:blip>
          <a:srcRect/>
          <a:stretch/>
        </p:blipFill>
        <p:spPr>
          <a:xfrm>
            <a:off x="304800" y="17335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281164" y="2015400"/>
            <a:ext cx="279300" cy="258900"/>
          </a:xfrm>
          <a:prstGeom prst="rect">
            <a:avLst/>
          </a:prstGeom>
          <a:noFill/>
          <a:ln>
            <a:noFill/>
          </a:ln>
        </p:spPr>
      </p:pic>
    </p:spTree>
    <p:extLst>
      <p:ext uri="{BB962C8B-B14F-4D97-AF65-F5344CB8AC3E}">
        <p14:creationId xmlns:p14="http://schemas.microsoft.com/office/powerpoint/2010/main" val="3746139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9621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Topic and </a:t>
            </a:r>
            <a:r>
              <a:rPr lang="en" sz="1600" dirty="0">
                <a:solidFill>
                  <a:schemeClr val="dk1"/>
                </a:solidFill>
                <a:latin typeface="Proxima Nova"/>
                <a:sym typeface="Proxima Nova"/>
              </a:rPr>
              <a:t>Kafka </a:t>
            </a:r>
            <a:r>
              <a:rPr lang="en" sz="1600" dirty="0" smtClean="0">
                <a:solidFill>
                  <a:schemeClr val="dk1"/>
                </a:solidFill>
                <a:latin typeface="Proxima Nova"/>
                <a:sym typeface="Proxima Nova"/>
              </a:rPr>
              <a:t>APIs</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428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20666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Why Apache Kafka</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4" name="TextBox 3"/>
          <p:cNvSpPr txBox="1"/>
          <p:nvPr/>
        </p:nvSpPr>
        <p:spPr>
          <a:xfrm>
            <a:off x="381000" y="1036868"/>
            <a:ext cx="8458200" cy="2677656"/>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Kafka is a </a:t>
            </a:r>
            <a:r>
              <a:rPr lang="en-US" dirty="0" smtClean="0">
                <a:latin typeface="Proxima Nova" panose="020B0604020202020204" charset="0"/>
              </a:rPr>
              <a:t>distributed, </a:t>
            </a:r>
            <a:r>
              <a:rPr lang="en-US" dirty="0">
                <a:latin typeface="Proxima Nova" panose="020B0604020202020204" charset="0"/>
              </a:rPr>
              <a:t>scalable, fault-tolerant, publish-subscribe messaging system that enables you to build distributed </a:t>
            </a:r>
            <a:r>
              <a:rPr lang="en-US" dirty="0" smtClean="0">
                <a:latin typeface="Proxima Nova" panose="020B0604020202020204" charset="0"/>
              </a:rPr>
              <a:t>applications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was developed around 2010 at </a:t>
            </a:r>
            <a:r>
              <a:rPr lang="en-US" dirty="0" smtClean="0">
                <a:latin typeface="Proxima Nova" panose="020B0604020202020204" charset="0"/>
              </a:rPr>
              <a:t>LinkedIn. </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problem they originally set out to solve was low-latency ingestion of large amounts of event data from the LinkedIn website and infrastructure into a lambda architecture that harnessed </a:t>
            </a:r>
            <a:r>
              <a:rPr lang="en-US" dirty="0" err="1">
                <a:latin typeface="Proxima Nova" panose="020B0604020202020204" charset="0"/>
              </a:rPr>
              <a:t>Hadoop</a:t>
            </a:r>
            <a:r>
              <a:rPr lang="en-US" dirty="0">
                <a:latin typeface="Proxima Nova" panose="020B0604020202020204" charset="0"/>
              </a:rPr>
              <a:t> and real-time event processing systems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Real-time systems such as the traditional messaging queues (think </a:t>
            </a:r>
            <a:r>
              <a:rPr lang="en-US" dirty="0" err="1">
                <a:latin typeface="Proxima Nova" panose="020B0604020202020204" charset="0"/>
              </a:rPr>
              <a:t>ActiveMQ</a:t>
            </a:r>
            <a:r>
              <a:rPr lang="en-US" dirty="0">
                <a:latin typeface="Proxima Nova" panose="020B0604020202020204" charset="0"/>
              </a:rPr>
              <a:t>, </a:t>
            </a:r>
            <a:r>
              <a:rPr lang="en-US" dirty="0" err="1">
                <a:latin typeface="Proxima Nova" panose="020B0604020202020204" charset="0"/>
              </a:rPr>
              <a:t>RabbitMQ</a:t>
            </a:r>
            <a:r>
              <a:rPr lang="en-US" dirty="0">
                <a:latin typeface="Proxima Nova" panose="020B0604020202020204" charset="0"/>
              </a:rPr>
              <a:t>, etc.) have great delivery guarantees and support things such as transactions, protocol mediation, and message consumption tracking, but they are overkill for the use case LinkedIn had in mind.</a:t>
            </a:r>
          </a:p>
        </p:txBody>
      </p:sp>
    </p:spTree>
    <p:extLst>
      <p:ext uri="{BB962C8B-B14F-4D97-AF65-F5344CB8AC3E}">
        <p14:creationId xmlns:p14="http://schemas.microsoft.com/office/powerpoint/2010/main" val="1153188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Why Apache Kafka</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4" name="TextBox 3"/>
          <p:cNvSpPr txBox="1"/>
          <p:nvPr/>
        </p:nvSpPr>
        <p:spPr>
          <a:xfrm>
            <a:off x="381000" y="1036868"/>
            <a:ext cx="8458200" cy="3108543"/>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Kafka was developed to be the ingestion backbone for this type of use case</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Kafka </a:t>
            </a:r>
            <a:r>
              <a:rPr lang="en-US" dirty="0">
                <a:latin typeface="Proxima Nova" panose="020B0604020202020204" charset="0"/>
              </a:rPr>
              <a:t>was ingesting more than 1 billion events a day</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LinkedIn has reported ingestion rates of 1 trillion messages a day</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looks and feels like a publish-subscribe system that can deliver in-order, persistent, scalable messaging. It has publishers, topics, and subscribers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Kafka </a:t>
            </a:r>
            <a:r>
              <a:rPr lang="en-US" dirty="0">
                <a:latin typeface="Proxima Nova" panose="020B0604020202020204" charset="0"/>
              </a:rPr>
              <a:t>can also partition topics and enable massively parallel </a:t>
            </a:r>
            <a:r>
              <a:rPr lang="en-US" dirty="0" smtClean="0">
                <a:latin typeface="Proxima Nova" panose="020B0604020202020204" charset="0"/>
              </a:rPr>
              <a:t>consumption</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All messages written to Kafka are persisted and replicated to peer brokers for fault tolerance, and those messages stay around for a configurable period of time</a:t>
            </a:r>
            <a:endParaRPr lang="en-US" dirty="0" smtClean="0">
              <a:latin typeface="Proxima Nova" panose="020B0604020202020204" charset="0"/>
            </a:endParaRPr>
          </a:p>
          <a:p>
            <a:pPr marL="285750" indent="-285750">
              <a:buFont typeface="Wingdings" panose="05000000000000000000" pitchFamily="2" charset="2"/>
              <a:buChar char="q"/>
            </a:pPr>
            <a:endParaRPr lang="en-US" dirty="0">
              <a:latin typeface="Proxima Nova" panose="020B0604020202020204" charset="0"/>
            </a:endParaRPr>
          </a:p>
        </p:txBody>
      </p:sp>
    </p:spTree>
    <p:extLst>
      <p:ext uri="{BB962C8B-B14F-4D97-AF65-F5344CB8AC3E}">
        <p14:creationId xmlns:p14="http://schemas.microsoft.com/office/powerpoint/2010/main" val="1235107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Why Apache Kafka</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982" y="927915"/>
            <a:ext cx="6575618" cy="3713029"/>
          </a:xfrm>
          <a:prstGeom prst="rect">
            <a:avLst/>
          </a:prstGeom>
        </p:spPr>
      </p:pic>
    </p:spTree>
    <p:extLst>
      <p:ext uri="{BB962C8B-B14F-4D97-AF65-F5344CB8AC3E}">
        <p14:creationId xmlns:p14="http://schemas.microsoft.com/office/powerpoint/2010/main" val="48538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16350" y="1592125"/>
            <a:ext cx="9144000" cy="2638500"/>
          </a:xfrm>
          <a:prstGeom prst="roundRect">
            <a:avLst>
              <a:gd name="adj" fmla="val 0"/>
            </a:avLst>
          </a:prstGeom>
          <a:solidFill>
            <a:srgbClr val="CFE2F3"/>
          </a:solidFill>
          <a:ln>
            <a:noFill/>
          </a:ln>
        </p:spPr>
        <p:txBody>
          <a:bodyPr spcFirstLastPara="1" wrap="square" lIns="91425" tIns="91425" rIns="91425" bIns="91425" anchor="t" anchorCtr="0">
            <a:noAutofit/>
          </a:bodyPr>
          <a:lstStyle/>
          <a:p>
            <a:pPr marL="457200" marR="0" lvl="0" indent="-228600" algn="l"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Course </a:t>
            </a:r>
            <a:r>
              <a:rPr lang="en" sz="1400" b="1" i="0" u="none" strike="noStrike" cap="none" dirty="0">
                <a:solidFill>
                  <a:srgbClr val="000000"/>
                </a:solidFill>
                <a:latin typeface="Proxima Nova"/>
                <a:ea typeface="Proxima Nova"/>
                <a:cs typeface="Proxima Nova"/>
                <a:sym typeface="Proxima Nova"/>
              </a:rPr>
              <a:t>Introduction</a:t>
            </a:r>
            <a:endParaRPr sz="1400" b="1"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Introduction to Data Ingestion</a:t>
            </a: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Apache Kafka Introduction</a:t>
            </a:r>
            <a:endParaRPr dirty="0">
              <a:latin typeface="Proxima Nova"/>
              <a:ea typeface="Proxima Nova"/>
              <a:cs typeface="Proxima Nova"/>
              <a:sym typeface="Proxima Nova"/>
            </a:endParaRPr>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Low-Level Architecture</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Advanced Kafka Producers and Consumers</a:t>
            </a:r>
            <a:endParaRPr dirty="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Schema management in kafka</a:t>
            </a:r>
            <a:endParaRPr dirty="0">
              <a:solidFill>
                <a:schemeClr val="dk1"/>
              </a:solidFill>
              <a:latin typeface="Proxima Nova"/>
              <a:ea typeface="Proxima Nova"/>
              <a:cs typeface="Proxima Nova"/>
              <a:sym typeface="Proxima Nova"/>
            </a:endParaRPr>
          </a:p>
          <a:p>
            <a:pPr marL="457200" marR="0" lvl="0" indent="-228600" algn="l" rtl="0">
              <a:lnSpc>
                <a:spcPct val="150000"/>
              </a:lnSpc>
              <a:spcBef>
                <a:spcPts val="0"/>
              </a:spcBef>
              <a:spcAft>
                <a:spcPts val="0"/>
              </a:spcAft>
              <a:buClr>
                <a:srgbClr val="000000"/>
              </a:buClr>
              <a:buSzPts val="1400"/>
              <a:buFont typeface="Proxima Nova"/>
              <a:buChar char="❏"/>
            </a:pPr>
            <a:r>
              <a:rPr lang="en" dirty="0" smtClean="0">
                <a:latin typeface="Proxima Nova"/>
                <a:ea typeface="Proxima Nova"/>
                <a:cs typeface="Proxima Nova"/>
                <a:sym typeface="Proxima Nova"/>
              </a:rPr>
              <a:t>Kafka Security</a:t>
            </a:r>
            <a:r>
              <a:rPr lang="en" sz="1400" b="0" i="0" u="none" strike="noStrike" cap="none" dirty="0">
                <a:solidFill>
                  <a:srgbClr val="000000"/>
                </a:solidFill>
                <a:latin typeface="Proxima Nova"/>
                <a:ea typeface="Proxima Nova"/>
                <a:cs typeface="Proxima Nova"/>
                <a:sym typeface="Proxima Nova"/>
              </a:rPr>
              <a:t>		</a:t>
            </a:r>
            <a:endParaRPr sz="1400" b="0" i="0" u="none" strike="noStrike" cap="none" dirty="0">
              <a:solidFill>
                <a:srgbClr val="000000"/>
              </a:solidFill>
              <a:latin typeface="Proxima Nova"/>
              <a:ea typeface="Proxima Nova"/>
              <a:cs typeface="Proxima Nova"/>
              <a:sym typeface="Proxima Nova"/>
            </a:endParaRPr>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None/>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Proxima Nova"/>
              <a:ea typeface="Proxima Nova"/>
              <a:cs typeface="Proxima Nova"/>
              <a:sym typeface="Proxima Nova"/>
            </a:endParaRPr>
          </a:p>
        </p:txBody>
      </p:sp>
      <p:sp>
        <p:nvSpPr>
          <p:cNvPr id="160" name="Shape 160"/>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 360 View</a:t>
            </a:r>
            <a:endParaRPr dirty="0"/>
          </a:p>
        </p:txBody>
      </p:sp>
      <p:sp>
        <p:nvSpPr>
          <p:cNvPr id="161" name="Shape 161"/>
          <p:cNvSpPr/>
          <p:nvPr/>
        </p:nvSpPr>
        <p:spPr>
          <a:xfrm>
            <a:off x="3365800" y="34390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
        <p:nvSpPr>
          <p:cNvPr id="162" name="Shape 162"/>
          <p:cNvSpPr txBox="1"/>
          <p:nvPr/>
        </p:nvSpPr>
        <p:spPr>
          <a:xfrm>
            <a:off x="4573225" y="1592125"/>
            <a:ext cx="4141200" cy="3083400"/>
          </a:xfrm>
          <a:prstGeom prst="rect">
            <a:avLst/>
          </a:prstGeom>
          <a:noFill/>
          <a:ln>
            <a:noFill/>
          </a:ln>
        </p:spPr>
        <p:txBody>
          <a:bodyPr spcFirstLastPara="1" wrap="square" lIns="91425" tIns="91425" rIns="91425" bIns="91425" anchor="t" anchorCtr="0">
            <a:noAutofit/>
          </a:bodyPr>
          <a:lstStyle/>
          <a:p>
            <a:pPr marL="457200" lvl="0" indent="-228600">
              <a:lnSpc>
                <a:spcPct val="150000"/>
              </a:lnSpc>
              <a:buClr>
                <a:schemeClr val="dk1"/>
              </a:buClr>
              <a:buSzPts val="1400"/>
              <a:buFont typeface="Proxima Nova"/>
              <a:buChar char="❏"/>
            </a:pPr>
            <a:r>
              <a:rPr lang="en-US" dirty="0">
                <a:solidFill>
                  <a:schemeClr val="dk1"/>
                </a:solidFill>
                <a:latin typeface="Proxima Nova"/>
                <a:ea typeface="Proxima Nova"/>
                <a:cs typeface="Proxima Nova"/>
                <a:sym typeface="Proxima Nova"/>
              </a:rPr>
              <a:t>Kafka Disaster </a:t>
            </a:r>
            <a:r>
              <a:rPr lang="en-US" dirty="0" smtClean="0">
                <a:solidFill>
                  <a:schemeClr val="dk1"/>
                </a:solidFill>
                <a:latin typeface="Proxima Nova"/>
                <a:ea typeface="Proxima Nova"/>
                <a:cs typeface="Proxima Nova"/>
                <a:sym typeface="Proxima Nova"/>
              </a:rPr>
              <a:t>Recovery</a:t>
            </a:r>
            <a:endParaRPr lang="en-US" dirty="0" smtClean="0">
              <a:latin typeface="Proxima Nova"/>
              <a:ea typeface="Proxima Nova"/>
              <a:cs typeface="Proxima Nova"/>
              <a:sym typeface="Proxima Nova"/>
            </a:endParaRPr>
          </a:p>
          <a:p>
            <a:pPr marL="457200" indent="-228600">
              <a:lnSpc>
                <a:spcPct val="150000"/>
              </a:lnSpc>
              <a:buClr>
                <a:schemeClr val="dk1"/>
              </a:buClr>
              <a:buSzPts val="1400"/>
              <a:buFont typeface="Proxima Nova"/>
              <a:buChar char="❏"/>
            </a:pPr>
            <a:r>
              <a:rPr lang="en-US" dirty="0" smtClean="0">
                <a:latin typeface="Proxima Nova"/>
                <a:ea typeface="Proxima Nova"/>
                <a:cs typeface="Proxima Nova"/>
                <a:sym typeface="Proxima Nova"/>
              </a:rPr>
              <a:t>Kafka Cluster Administration and Operations</a:t>
            </a:r>
            <a:endParaRPr lang="en" dirty="0" smtClean="0">
              <a:solidFill>
                <a:schemeClr val="dk1"/>
              </a:solidFill>
              <a:latin typeface="Proxima Nova"/>
              <a:ea typeface="Proxima Nova"/>
              <a:cs typeface="Proxima Nova"/>
              <a:sym typeface="Proxima Nova"/>
            </a:endParaRPr>
          </a:p>
          <a:p>
            <a:pPr marL="457200" lvl="0" indent="-228600"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REST Proxy</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sym typeface="Proxima Nova"/>
              </a:rPr>
              <a:t>Kafka Connect</a:t>
            </a:r>
            <a:endParaRPr dirty="0"/>
          </a:p>
          <a:p>
            <a:pPr marL="457200" marR="0" lvl="0" indent="-228600" algn="l" rtl="0">
              <a:lnSpc>
                <a:spcPct val="150000"/>
              </a:lnSpc>
              <a:spcBef>
                <a:spcPts val="0"/>
              </a:spcBef>
              <a:spcAft>
                <a:spcPts val="0"/>
              </a:spcAft>
              <a:buClr>
                <a:schemeClr val="dk1"/>
              </a:buClr>
              <a:buSzPts val="1400"/>
              <a:buFont typeface="Proxima Nova"/>
              <a:buChar char="❏"/>
            </a:pPr>
            <a:r>
              <a:rPr lang="en" dirty="0" smtClean="0">
                <a:solidFill>
                  <a:schemeClr val="dk1"/>
                </a:solidFill>
                <a:latin typeface="Proxima Nova"/>
                <a:ea typeface="Proxima Nova"/>
                <a:cs typeface="Proxima Nova"/>
                <a:sym typeface="Proxima Nova"/>
              </a:rPr>
              <a:t>Kafka Streams</a:t>
            </a:r>
            <a:endParaRPr dirty="0"/>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55942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9621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Topic and </a:t>
            </a:r>
            <a:r>
              <a:rPr lang="en" sz="1600" dirty="0">
                <a:solidFill>
                  <a:schemeClr val="dk1"/>
                </a:solidFill>
                <a:latin typeface="Proxima Nova"/>
                <a:sym typeface="Proxima Nova"/>
              </a:rPr>
              <a:t>Kafka </a:t>
            </a:r>
            <a:r>
              <a:rPr lang="en" sz="1600" dirty="0" smtClean="0">
                <a:solidFill>
                  <a:schemeClr val="dk1"/>
                </a:solidFill>
                <a:latin typeface="Proxima Nova"/>
                <a:sym typeface="Proxima Nova"/>
              </a:rPr>
              <a:t>APIs</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428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438150"/>
            <a:ext cx="279300" cy="258900"/>
          </a:xfrm>
          <a:prstGeom prst="rect">
            <a:avLst/>
          </a:prstGeom>
          <a:noFill/>
          <a:ln>
            <a:noFill/>
          </a:ln>
        </p:spPr>
      </p:pic>
    </p:spTree>
    <p:extLst>
      <p:ext uri="{BB962C8B-B14F-4D97-AF65-F5344CB8AC3E}">
        <p14:creationId xmlns:p14="http://schemas.microsoft.com/office/powerpoint/2010/main" val="5943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kafka Architecture</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190756"/>
            <a:ext cx="6797880" cy="3266020"/>
          </a:xfrm>
          <a:prstGeom prst="rect">
            <a:avLst/>
          </a:prstGeom>
        </p:spPr>
      </p:pic>
    </p:spTree>
    <p:extLst>
      <p:ext uri="{BB962C8B-B14F-4D97-AF65-F5344CB8AC3E}">
        <p14:creationId xmlns:p14="http://schemas.microsoft.com/office/powerpoint/2010/main" val="1391480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kafka Architecture</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381000" y="1344645"/>
            <a:ext cx="8305800" cy="2893100"/>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Kafka </a:t>
            </a:r>
            <a:r>
              <a:rPr lang="en-US" dirty="0">
                <a:latin typeface="Proxima Nova" panose="020B0604020202020204" charset="0"/>
              </a:rPr>
              <a:t>consists of Records, Topics, Consumers, Producers, Brokers, Logs, Partitions, and Clusters. Records can have key (optional), value and timestamp</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Records are </a:t>
            </a:r>
            <a:r>
              <a:rPr lang="en-US" dirty="0" smtClean="0">
                <a:latin typeface="Proxima Nova" panose="020B0604020202020204" charset="0"/>
              </a:rPr>
              <a:t>immutable</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A Kafka Topic is a stream of </a:t>
            </a:r>
            <a:r>
              <a:rPr lang="en-US" dirty="0" smtClean="0">
                <a:latin typeface="Proxima Nova" panose="020B0604020202020204" charset="0"/>
              </a:rPr>
              <a:t>records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A topic has a Log which is the topic’s storage on disk</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A Topic Log is broken up into partitions and segments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Kafka Producer API is used to produce streams of data </a:t>
            </a:r>
            <a:r>
              <a:rPr lang="en-US" dirty="0" smtClean="0">
                <a:latin typeface="Proxima Nova" panose="020B0604020202020204" charset="0"/>
              </a:rPr>
              <a:t>records</a:t>
            </a:r>
          </a:p>
          <a:p>
            <a:pPr marL="285750" indent="-285750">
              <a:buFont typeface="Wingdings" panose="05000000000000000000" pitchFamily="2" charset="2"/>
              <a:buChar char="q"/>
            </a:pPr>
            <a:endParaRPr lang="en-US" dirty="0">
              <a:latin typeface="Proxima Nova" panose="020B0604020202020204" charset="0"/>
            </a:endParaRPr>
          </a:p>
        </p:txBody>
      </p:sp>
    </p:spTree>
    <p:extLst>
      <p:ext uri="{BB962C8B-B14F-4D97-AF65-F5344CB8AC3E}">
        <p14:creationId xmlns:p14="http://schemas.microsoft.com/office/powerpoint/2010/main" val="312554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kafka Architecture</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381000" y="1123950"/>
            <a:ext cx="8305800" cy="2246769"/>
          </a:xfrm>
          <a:prstGeom prst="rect">
            <a:avLst/>
          </a:prstGeom>
          <a:noFill/>
        </p:spPr>
        <p:txBody>
          <a:bodyPr wrap="square" rtlCol="0">
            <a:spAutoFit/>
          </a:bodyPr>
          <a:lstStyle/>
          <a:p>
            <a:pPr marL="285750" indent="-285750">
              <a:buFont typeface="Wingdings" panose="05000000000000000000" pitchFamily="2" charset="2"/>
              <a:buChar char="q"/>
            </a:pPr>
            <a:endParaRPr lang="en-US" dirty="0" smtClean="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Kafka Consumer API is used to consume a stream of records from Kafka.</a:t>
            </a:r>
          </a:p>
          <a:p>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A </a:t>
            </a:r>
            <a:r>
              <a:rPr lang="en-US" dirty="0">
                <a:latin typeface="Proxima Nova" panose="020B0604020202020204" charset="0"/>
              </a:rPr>
              <a:t>Broker is a Kafka server that runs in a Kafka Cluster</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Brokers form a </a:t>
            </a:r>
            <a:r>
              <a:rPr lang="en-US" dirty="0" smtClean="0">
                <a:latin typeface="Proxima Nova" panose="020B0604020202020204" charset="0"/>
              </a:rPr>
              <a:t>cluster</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Kafka Cluster consists of many Kafka </a:t>
            </a:r>
            <a:r>
              <a:rPr lang="en-US" dirty="0" smtClean="0">
                <a:latin typeface="Proxima Nova" panose="020B0604020202020204" charset="0"/>
              </a:rPr>
              <a:t>Brokers.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Kafka </a:t>
            </a:r>
            <a:r>
              <a:rPr lang="en-US" dirty="0">
                <a:latin typeface="Proxima Nova" panose="020B0604020202020204" charset="0"/>
              </a:rPr>
              <a:t>uses </a:t>
            </a:r>
            <a:r>
              <a:rPr lang="en-US" dirty="0" err="1">
                <a:latin typeface="Proxima Nova" panose="020B0604020202020204" charset="0"/>
              </a:rPr>
              <a:t>ZooKeeper</a:t>
            </a:r>
            <a:r>
              <a:rPr lang="en-US" dirty="0">
                <a:latin typeface="Proxima Nova" panose="020B0604020202020204" charset="0"/>
              </a:rPr>
              <a:t> to manage the cluster</a:t>
            </a:r>
            <a:endParaRPr lang="en-US" dirty="0" smtClean="0">
              <a:latin typeface="Proxima Nova" panose="020B0604020202020204" charset="0"/>
            </a:endParaRPr>
          </a:p>
        </p:txBody>
      </p:sp>
    </p:spTree>
    <p:extLst>
      <p:ext uri="{BB962C8B-B14F-4D97-AF65-F5344CB8AC3E}">
        <p14:creationId xmlns:p14="http://schemas.microsoft.com/office/powerpoint/2010/main" val="242216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kafka Architecture</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381000" y="1123950"/>
            <a:ext cx="8305800" cy="224676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Kafka communication from clients and servers uses a wire protocol over TCP that is versioned and documented</a:t>
            </a:r>
            <a:r>
              <a:rPr lang="en-US" dirty="0" smtClean="0">
                <a:latin typeface="Proxima Nova" panose="020B0604020202020204" charset="0"/>
              </a:rPr>
              <a:t>.</a:t>
            </a:r>
          </a:p>
          <a:p>
            <a:pPr marL="285750" indent="-285750">
              <a:buFont typeface="Wingdings" panose="05000000000000000000" pitchFamily="2" charset="2"/>
              <a:buChar char="q"/>
            </a:pPr>
            <a:endParaRPr lang="en-US" b="1"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promises to maintain backwards compatibility with older clients, and many languages are supported</a:t>
            </a:r>
            <a:r>
              <a:rPr lang="en-US" dirty="0" smtClean="0">
                <a:latin typeface="Proxima Nova" panose="020B0604020202020204" charset="0"/>
              </a:rPr>
              <a:t>.</a:t>
            </a:r>
          </a:p>
          <a:p>
            <a:pPr marL="285750" indent="-285750">
              <a:buFont typeface="Wingdings" panose="05000000000000000000" pitchFamily="2" charset="2"/>
              <a:buChar char="q"/>
            </a:pPr>
            <a:endParaRPr lang="en-US" b="1"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is fast because it avoids copying buffers in-memory (Zero Copy), and streams data to immutable logs instead of using random access</a:t>
            </a:r>
            <a:r>
              <a:rPr lang="en-US" dirty="0" smtClean="0">
                <a:latin typeface="Proxima Nova" panose="020B0604020202020204" charset="0"/>
              </a:rPr>
              <a:t>.</a:t>
            </a:r>
          </a:p>
          <a:p>
            <a:pPr marL="285750" indent="-285750">
              <a:buFont typeface="Wingdings" panose="05000000000000000000" pitchFamily="2" charset="2"/>
              <a:buChar char="q"/>
            </a:pPr>
            <a:endParaRPr lang="en-US" b="1" dirty="0">
              <a:latin typeface="Proxima Nova" panose="020B0604020202020204" charset="0"/>
            </a:endParaRPr>
          </a:p>
          <a:p>
            <a:pPr marL="285750" indent="-285750">
              <a:buFont typeface="Wingdings" panose="05000000000000000000" pitchFamily="2" charset="2"/>
              <a:buChar char="q"/>
            </a:pPr>
            <a:endParaRPr lang="en-US" b="1" dirty="0" smtClean="0">
              <a:latin typeface="Proxima Nova" panose="020B0604020202020204" charset="0"/>
            </a:endParaRPr>
          </a:p>
        </p:txBody>
      </p:sp>
    </p:spTree>
    <p:extLst>
      <p:ext uri="{BB962C8B-B14F-4D97-AF65-F5344CB8AC3E}">
        <p14:creationId xmlns:p14="http://schemas.microsoft.com/office/powerpoint/2010/main" val="3555345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9621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428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4381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796200"/>
            <a:ext cx="279300" cy="258900"/>
          </a:xfrm>
          <a:prstGeom prst="rect">
            <a:avLst/>
          </a:prstGeom>
          <a:noFill/>
          <a:ln>
            <a:noFill/>
          </a:ln>
        </p:spPr>
      </p:pic>
    </p:spTree>
    <p:extLst>
      <p:ext uri="{BB962C8B-B14F-4D97-AF65-F5344CB8AC3E}">
        <p14:creationId xmlns:p14="http://schemas.microsoft.com/office/powerpoint/2010/main" val="42619194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74334"/>
            <a:ext cx="6467662" cy="3664445"/>
          </a:xfrm>
          <a:prstGeom prst="rect">
            <a:avLst/>
          </a:prstGeom>
        </p:spPr>
      </p:pic>
    </p:spTree>
    <p:extLst>
      <p:ext uri="{BB962C8B-B14F-4D97-AF65-F5344CB8AC3E}">
        <p14:creationId xmlns:p14="http://schemas.microsoft.com/office/powerpoint/2010/main" val="42152322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287383" y="1123950"/>
            <a:ext cx="8551817" cy="1169551"/>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latin typeface="Proxima Nova" panose="020B0604020202020204" charset="0"/>
              </a:rPr>
              <a:t>Topics</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Kafka maintains feeds of messages in categories called topics. Each topic has a user-defined category (or feed name), to which messages are published</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For each topic, the Kafka cluster maintains a structured commit log with one or more partitions</a:t>
            </a:r>
          </a:p>
        </p:txBody>
      </p:sp>
    </p:spTree>
    <p:extLst>
      <p:ext uri="{BB962C8B-B14F-4D97-AF65-F5344CB8AC3E}">
        <p14:creationId xmlns:p14="http://schemas.microsoft.com/office/powerpoint/2010/main" val="6809225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293914" y="1163181"/>
            <a:ext cx="8551817" cy="2246769"/>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latin typeface="Proxima Nova" panose="020B0604020202020204" charset="0"/>
              </a:rPr>
              <a:t>Partitions</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Kafka appends new messages to a partition in an ordered, immutable sequence</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Each message in a topic is assigned a sequential number that uniquely identifies the message within a </a:t>
            </a:r>
            <a:r>
              <a:rPr lang="en-US" dirty="0" smtClean="0">
                <a:latin typeface="Proxima Nova" panose="020B0604020202020204" charset="0"/>
              </a:rPr>
              <a:t>partition</a:t>
            </a:r>
            <a:r>
              <a:rPr lang="en-US" dirty="0">
                <a:latin typeface="Proxima Nova" panose="020B0604020202020204" charset="0"/>
              </a:rPr>
              <a:t> </a:t>
            </a:r>
            <a:r>
              <a:rPr lang="en-US" dirty="0" smtClean="0">
                <a:latin typeface="Proxima Nova" panose="020B0604020202020204" charset="0"/>
              </a:rPr>
              <a:t>which is called offset.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Partition support for topics provides parallelism. In addition, because writes to a partition are sequential, the number of hard disk seeks is minimized. This reduces latency and increases performance</a:t>
            </a:r>
            <a:r>
              <a:rPr lang="en-US" dirty="0" smtClean="0">
                <a:latin typeface="Proxima Nova" panose="020B0604020202020204" charset="0"/>
              </a:rPr>
              <a:t>.</a:t>
            </a:r>
          </a:p>
          <a:p>
            <a:pPr lvl="1"/>
            <a:endParaRPr lang="en-US" dirty="0">
              <a:latin typeface="Proxima Nova" panose="020B0604020202020204" charset="0"/>
            </a:endParaRPr>
          </a:p>
          <a:p>
            <a:pPr lvl="1"/>
            <a:endParaRPr lang="en-US" dirty="0">
              <a:latin typeface="Proxima Nova" panose="020B0604020202020204" charset="0"/>
            </a:endParaRPr>
          </a:p>
        </p:txBody>
      </p:sp>
    </p:spTree>
    <p:extLst>
      <p:ext uri="{BB962C8B-B14F-4D97-AF65-F5344CB8AC3E}">
        <p14:creationId xmlns:p14="http://schemas.microsoft.com/office/powerpoint/2010/main" val="77069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49773"/>
            <a:ext cx="6171405" cy="364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03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SzPts val="1600"/>
              <a:buFont typeface="Proxima Nova"/>
              <a:buChar char="❏"/>
            </a:pPr>
            <a:r>
              <a:rPr lang="en" sz="1600" b="1" i="0" u="none" strike="noStrike" cap="none" dirty="0">
                <a:solidFill>
                  <a:srgbClr val="000000"/>
                </a:solidFill>
                <a:latin typeface="Proxima Nova"/>
                <a:ea typeface="Proxima Nova"/>
                <a:cs typeface="Proxima Nova"/>
                <a:sym typeface="Proxima Nova"/>
              </a:rPr>
              <a:t>About this </a:t>
            </a:r>
            <a:r>
              <a:rPr lang="en" sz="1600" b="1" i="0" u="none" strike="noStrike" cap="none" dirty="0" smtClean="0">
                <a:solidFill>
                  <a:srgbClr val="000000"/>
                </a:solidFill>
                <a:latin typeface="Proxima Nova"/>
                <a:ea typeface="Proxima Nova"/>
                <a:cs typeface="Proxima Nova"/>
                <a:sym typeface="Proxima Nova"/>
              </a:rPr>
              <a:t>Course</a:t>
            </a:r>
            <a:endParaRPr b="1"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Logistics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Agreements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you !</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About the Instructor</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General Instructions for Exercises</a:t>
            </a:r>
            <a:endParaRPr dirty="0"/>
          </a:p>
        </p:txBody>
      </p:sp>
      <p:sp>
        <p:nvSpPr>
          <p:cNvPr id="185" name="Shape 185"/>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dirty="0" smtClean="0">
                <a:solidFill>
                  <a:schemeClr val="lt1"/>
                </a:solidFill>
                <a:latin typeface="Questrial"/>
                <a:ea typeface="Questrial"/>
                <a:cs typeface="Questrial"/>
                <a:sym typeface="Questrial"/>
              </a:rPr>
              <a:t>Course Introduction </a:t>
            </a:r>
            <a:endParaRPr dirty="0"/>
          </a:p>
        </p:txBody>
      </p:sp>
      <p:sp>
        <p:nvSpPr>
          <p:cNvPr id="186" name="Shape 186"/>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Chapter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Tree>
    <p:extLst>
      <p:ext uri="{BB962C8B-B14F-4D97-AF65-F5344CB8AC3E}">
        <p14:creationId xmlns:p14="http://schemas.microsoft.com/office/powerpoint/2010/main" val="3986988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293914" y="1657350"/>
            <a:ext cx="8551817" cy="2031325"/>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latin typeface="Proxima Nova" panose="020B0604020202020204" charset="0"/>
              </a:rPr>
              <a:t>Producers</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Producers are processes that publish messages to one or more Kafka topics</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The producer is responsible for choosing which message to assign to which partition within a topic</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Assignment can be done in a round-robin fashion to balance load, or it can be based on a semantic partition function.</a:t>
            </a:r>
          </a:p>
          <a:p>
            <a:pPr lvl="1"/>
            <a:endParaRPr lang="en-US" dirty="0">
              <a:latin typeface="Proxima Nova" panose="020B0604020202020204" charset="0"/>
            </a:endParaRPr>
          </a:p>
        </p:txBody>
      </p:sp>
    </p:spTree>
    <p:extLst>
      <p:ext uri="{BB962C8B-B14F-4D97-AF65-F5344CB8AC3E}">
        <p14:creationId xmlns:p14="http://schemas.microsoft.com/office/powerpoint/2010/main" val="3628870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293914" y="1657350"/>
            <a:ext cx="8551817" cy="1600438"/>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latin typeface="Proxima Nova" panose="020B0604020202020204" charset="0"/>
              </a:rPr>
              <a:t>Consumer</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Consumers are processes that subscribe to one or more topics and process the feeds of published messages from those topics</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Kafka consumers keep track of which messages have already been consumed by storing the current offset. Because Kafka retains all messages on disk for a configurable amount of time, consumers can use the offset to rewind or skip to any point in a partition.</a:t>
            </a:r>
          </a:p>
        </p:txBody>
      </p:sp>
    </p:spTree>
    <p:extLst>
      <p:ext uri="{BB962C8B-B14F-4D97-AF65-F5344CB8AC3E}">
        <p14:creationId xmlns:p14="http://schemas.microsoft.com/office/powerpoint/2010/main" val="13138340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Overview of key Concepts</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287383" y="1657350"/>
            <a:ext cx="8551817" cy="2246769"/>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latin typeface="Proxima Nova" panose="020B0604020202020204" charset="0"/>
              </a:rPr>
              <a:t>Broker</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 Kafka cluster consists of one or more servers, each of which is called a broker</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Producers send messages to the Kafka cluster, which in turn serves them to consumers. Each broker manages the persistence and replication of message data</a:t>
            </a:r>
            <a:r>
              <a:rPr lang="en-US" dirty="0" smtClean="0">
                <a:latin typeface="Proxima Nova" panose="020B0604020202020204" charset="0"/>
              </a:rPr>
              <a:t>.</a:t>
            </a:r>
          </a:p>
          <a:p>
            <a:pPr lvl="1"/>
            <a:endParaRPr lang="en-US" dirty="0">
              <a:latin typeface="Proxima Nova" panose="020B0604020202020204" charset="0"/>
            </a:endParaRPr>
          </a:p>
          <a:p>
            <a:pPr lvl="1"/>
            <a:r>
              <a:rPr lang="en-US" dirty="0" smtClean="0">
                <a:latin typeface="Proxima Nova" panose="020B0604020202020204" charset="0"/>
              </a:rPr>
              <a:t>	- </a:t>
            </a:r>
            <a:r>
              <a:rPr lang="en-US" dirty="0">
                <a:latin typeface="Proxima Nova" panose="020B0604020202020204" charset="0"/>
              </a:rPr>
              <a:t>Kafka Brokers scale and perform well in part because Brokers are not responsible for keeping track of which messages have been consumed. Instead, the message consumer is responsible for this. This design feature eliminates the potential for back-pressure when consumers process messages at different rates.</a:t>
            </a:r>
          </a:p>
        </p:txBody>
      </p:sp>
    </p:spTree>
    <p:extLst>
      <p:ext uri="{BB962C8B-B14F-4D97-AF65-F5344CB8AC3E}">
        <p14:creationId xmlns:p14="http://schemas.microsoft.com/office/powerpoint/2010/main" val="27865053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9621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Topic and </a:t>
            </a:r>
            <a:r>
              <a:rPr lang="en" sz="1600" dirty="0">
                <a:solidFill>
                  <a:schemeClr val="dk1"/>
                </a:solidFill>
                <a:latin typeface="Proxima Nova"/>
                <a:sym typeface="Proxima Nova"/>
              </a:rPr>
              <a:t>Kafka </a:t>
            </a:r>
            <a:r>
              <a:rPr lang="en" sz="1600" dirty="0" smtClean="0">
                <a:solidFill>
                  <a:schemeClr val="dk1"/>
                </a:solidFill>
                <a:latin typeface="Proxima Nova"/>
                <a:sym typeface="Proxima Nova"/>
              </a:rPr>
              <a:t>APIs</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428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4381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7962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175207"/>
            <a:ext cx="279300" cy="258900"/>
          </a:xfrm>
          <a:prstGeom prst="rect">
            <a:avLst/>
          </a:prstGeom>
          <a:noFill/>
          <a:ln>
            <a:noFill/>
          </a:ln>
        </p:spPr>
      </p:pic>
    </p:spTree>
    <p:extLst>
      <p:ext uri="{BB962C8B-B14F-4D97-AF65-F5344CB8AC3E}">
        <p14:creationId xmlns:p14="http://schemas.microsoft.com/office/powerpoint/2010/main" val="39158529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5" name="TextBox 4"/>
          <p:cNvSpPr txBox="1"/>
          <p:nvPr/>
        </p:nvSpPr>
        <p:spPr>
          <a:xfrm>
            <a:off x="287382" y="1036868"/>
            <a:ext cx="8551817" cy="289310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Apache </a:t>
            </a:r>
            <a:r>
              <a:rPr lang="en-US" dirty="0" err="1">
                <a:latin typeface="Proxima Nova" panose="020B0604020202020204" charset="0"/>
              </a:rPr>
              <a:t>ZooKeeper</a:t>
            </a:r>
            <a:r>
              <a:rPr lang="en-US" dirty="0">
                <a:latin typeface="Proxima Nova" panose="020B0604020202020204" charset="0"/>
              </a:rPr>
              <a:t> is an open-source project which deals with maintaining configuration information, naming, providing distributed synchronization, group services for various distributed applications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Zookeeper </a:t>
            </a:r>
            <a:r>
              <a:rPr lang="en-US" dirty="0">
                <a:latin typeface="Proxima Nova" panose="020B0604020202020204" charset="0"/>
              </a:rPr>
              <a:t>implements various protocols on the cluster so that the applications need not to implement them on their own</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Developed originally at Yahoo, </a:t>
            </a:r>
            <a:r>
              <a:rPr lang="en-US" dirty="0" err="1">
                <a:latin typeface="Proxima Nova" panose="020B0604020202020204" charset="0"/>
              </a:rPr>
              <a:t>ZooKeeper</a:t>
            </a:r>
            <a:r>
              <a:rPr lang="en-US" dirty="0">
                <a:latin typeface="Proxima Nova" panose="020B0604020202020204" charset="0"/>
              </a:rPr>
              <a:t> facilitates synchronization among the process by maintaining a status on </a:t>
            </a:r>
            <a:r>
              <a:rPr lang="en-US" dirty="0" err="1">
                <a:latin typeface="Proxima Nova" panose="020B0604020202020204" charset="0"/>
              </a:rPr>
              <a:t>ZooKeeper</a:t>
            </a:r>
            <a:r>
              <a:rPr lang="en-US" dirty="0">
                <a:latin typeface="Proxima Nova" panose="020B0604020202020204" charset="0"/>
              </a:rPr>
              <a:t> servers that stores information in local log files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Zookeeper servers are capable of supporting a large </a:t>
            </a:r>
            <a:r>
              <a:rPr lang="en-US" dirty="0" err="1">
                <a:latin typeface="Proxima Nova" panose="020B0604020202020204" charset="0"/>
              </a:rPr>
              <a:t>Hadoop</a:t>
            </a:r>
            <a:r>
              <a:rPr lang="en-US" dirty="0">
                <a:latin typeface="Proxima Nova" panose="020B0604020202020204" charset="0"/>
              </a:rPr>
              <a:t> cluster. Each client machine communicates to one of the servers to retrieve information</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endParaRPr lang="en-US" dirty="0">
              <a:latin typeface="Proxima Nova" panose="020B0604020202020204" charset="0"/>
            </a:endParaRPr>
          </a:p>
        </p:txBody>
      </p:sp>
    </p:spTree>
    <p:extLst>
      <p:ext uri="{BB962C8B-B14F-4D97-AF65-F5344CB8AC3E}">
        <p14:creationId xmlns:p14="http://schemas.microsoft.com/office/powerpoint/2010/main" val="17937258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a:t>
            </a:r>
            <a:endParaRPr lang="en" sz="1600" b="1" dirty="0">
              <a:solidFill>
                <a:schemeClr val="dk1"/>
              </a:solidFill>
              <a:latin typeface="Proxima Nova"/>
              <a:sym typeface="Proxima Nova"/>
            </a:endParaRP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71550"/>
            <a:ext cx="6195006" cy="3780906"/>
          </a:xfrm>
          <a:prstGeom prst="rect">
            <a:avLst/>
          </a:prstGeom>
        </p:spPr>
      </p:pic>
    </p:spTree>
    <p:extLst>
      <p:ext uri="{BB962C8B-B14F-4D97-AF65-F5344CB8AC3E}">
        <p14:creationId xmlns:p14="http://schemas.microsoft.com/office/powerpoint/2010/main" val="16769448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6" name="TextBox 5"/>
          <p:cNvSpPr txBox="1"/>
          <p:nvPr/>
        </p:nvSpPr>
        <p:spPr>
          <a:xfrm>
            <a:off x="304800" y="1200150"/>
            <a:ext cx="8669383" cy="3108543"/>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Zookeeper server is replicated over a set of machines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All machines stores a copy of the data(in-memory)</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A leader is elected on service start-up</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Client connects only to a single zookeeper server and maintains a TCP connection</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Clients can read from any zookeeper server, writes go through the leader and needs majority consensus.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Read Requests are processed locally at the zookeeper server to which the client is currently connected.</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Write Requests are forwarded to the leader and go through majority consensus before a response is generated</a:t>
            </a:r>
            <a:endParaRPr lang="en-US" dirty="0">
              <a:latin typeface="Proxima Nova" panose="020B0604020202020204" charset="0"/>
            </a:endParaRPr>
          </a:p>
        </p:txBody>
      </p:sp>
    </p:spTree>
    <p:extLst>
      <p:ext uri="{BB962C8B-B14F-4D97-AF65-F5344CB8AC3E}">
        <p14:creationId xmlns:p14="http://schemas.microsoft.com/office/powerpoint/2010/main" val="27555270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 - Overview</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6" name="TextBox 5"/>
          <p:cNvSpPr txBox="1"/>
          <p:nvPr/>
        </p:nvSpPr>
        <p:spPr>
          <a:xfrm>
            <a:off x="304800" y="1047750"/>
            <a:ext cx="8669383" cy="3970318"/>
          </a:xfrm>
          <a:prstGeom prst="rect">
            <a:avLst/>
          </a:prstGeom>
          <a:noFill/>
        </p:spPr>
        <p:txBody>
          <a:bodyPr wrap="square" rtlCol="0">
            <a:spAutoFit/>
          </a:bodyPr>
          <a:lstStyle/>
          <a:p>
            <a:pPr marL="285750" indent="-285750">
              <a:buFont typeface="Wingdings" panose="05000000000000000000" pitchFamily="2" charset="2"/>
              <a:buChar char="q"/>
            </a:pPr>
            <a:r>
              <a:rPr lang="en-US" sz="1200" dirty="0" smtClean="0">
                <a:latin typeface="Proxima Nova" panose="020B0604020202020204" charset="0"/>
              </a:rPr>
              <a:t>Client </a:t>
            </a:r>
          </a:p>
          <a:p>
            <a:pPr lvl="2"/>
            <a:r>
              <a:rPr lang="en-US" sz="1200" dirty="0">
                <a:latin typeface="Proxima Nova" panose="020B0604020202020204" charset="0"/>
              </a:rPr>
              <a:t>	</a:t>
            </a:r>
            <a:r>
              <a:rPr lang="en-US" sz="1200" dirty="0" smtClean="0">
                <a:latin typeface="Proxima Nova" panose="020B0604020202020204" charset="0"/>
              </a:rPr>
              <a:t>- </a:t>
            </a:r>
            <a:r>
              <a:rPr lang="en-US" sz="1200" dirty="0">
                <a:latin typeface="Proxima Nova" panose="020B0604020202020204" charset="0"/>
              </a:rPr>
              <a:t>O</a:t>
            </a:r>
            <a:r>
              <a:rPr lang="en-US" sz="1200" dirty="0" smtClean="0">
                <a:latin typeface="Proxima Nova" panose="020B0604020202020204" charset="0"/>
              </a:rPr>
              <a:t>ne </a:t>
            </a:r>
            <a:r>
              <a:rPr lang="en-US" sz="1200" dirty="0">
                <a:latin typeface="Proxima Nova" panose="020B0604020202020204" charset="0"/>
              </a:rPr>
              <a:t>of the nodes in our distributed application cluster, access information from the server. For a particular time interval, every client sends a message to the server to let the sever know that the client is alive</a:t>
            </a:r>
            <a:r>
              <a:rPr lang="en-US" sz="1200" dirty="0" smtClean="0">
                <a:latin typeface="Proxima Nova" panose="020B0604020202020204" charset="0"/>
              </a:rPr>
              <a:t>.</a:t>
            </a:r>
          </a:p>
          <a:p>
            <a:pPr lvl="2"/>
            <a:r>
              <a:rPr lang="en-US" sz="1200" dirty="0">
                <a:latin typeface="Proxima Nova" panose="020B0604020202020204" charset="0"/>
              </a:rPr>
              <a:t>	</a:t>
            </a:r>
            <a:r>
              <a:rPr lang="en-US" sz="1200" dirty="0" smtClean="0">
                <a:latin typeface="Proxima Nova" panose="020B0604020202020204" charset="0"/>
              </a:rPr>
              <a:t>- </a:t>
            </a:r>
            <a:r>
              <a:rPr lang="en-US" sz="1200" dirty="0">
                <a:latin typeface="Proxima Nova" panose="020B0604020202020204" charset="0"/>
              </a:rPr>
              <a:t>Similarly, the server sends an acknowledgement when a client connects. If there is no response from the connected server, the client automatically redirects the message to another server</a:t>
            </a:r>
            <a:r>
              <a:rPr lang="en-US" sz="1200" dirty="0" smtClean="0">
                <a:latin typeface="Proxima Nova" panose="020B0604020202020204" charset="0"/>
              </a:rPr>
              <a:t>.</a:t>
            </a:r>
          </a:p>
          <a:p>
            <a:pPr lvl="2"/>
            <a:endParaRPr lang="en-US" sz="1200" dirty="0">
              <a:latin typeface="Proxima Nova" panose="020B0604020202020204" charset="0"/>
            </a:endParaRPr>
          </a:p>
          <a:p>
            <a:pPr marL="285750" lvl="2" indent="-285750">
              <a:buFont typeface="Wingdings" panose="05000000000000000000" pitchFamily="2" charset="2"/>
              <a:buChar char="q"/>
            </a:pPr>
            <a:r>
              <a:rPr lang="en-US" sz="1200" dirty="0" smtClean="0">
                <a:latin typeface="Proxima Nova" panose="020B0604020202020204" charset="0"/>
              </a:rPr>
              <a:t>Server </a:t>
            </a:r>
          </a:p>
          <a:p>
            <a:pPr lvl="3"/>
            <a:r>
              <a:rPr lang="en-US" sz="1200" dirty="0">
                <a:latin typeface="Proxima Nova" panose="020B0604020202020204" charset="0"/>
              </a:rPr>
              <a:t>	</a:t>
            </a:r>
            <a:r>
              <a:rPr lang="en-US" sz="1200" dirty="0" smtClean="0">
                <a:latin typeface="Proxima Nova" panose="020B0604020202020204" charset="0"/>
              </a:rPr>
              <a:t>- </a:t>
            </a:r>
            <a:r>
              <a:rPr lang="en-US" sz="1200" dirty="0">
                <a:latin typeface="Proxima Nova" panose="020B0604020202020204" charset="0"/>
              </a:rPr>
              <a:t>Server, one of the nodes in our </a:t>
            </a:r>
            <a:r>
              <a:rPr lang="en-US" sz="1200" dirty="0" err="1">
                <a:latin typeface="Proxima Nova" panose="020B0604020202020204" charset="0"/>
              </a:rPr>
              <a:t>ZooKeeper</a:t>
            </a:r>
            <a:r>
              <a:rPr lang="en-US" sz="1200" dirty="0">
                <a:latin typeface="Proxima Nova" panose="020B0604020202020204" charset="0"/>
              </a:rPr>
              <a:t> ensemble, provides all the services to clients. Gives acknowledgement to client to inform that the server is </a:t>
            </a:r>
            <a:r>
              <a:rPr lang="en-US" sz="1200" dirty="0" smtClean="0">
                <a:latin typeface="Proxima Nova" panose="020B0604020202020204" charset="0"/>
              </a:rPr>
              <a:t>alive</a:t>
            </a:r>
          </a:p>
          <a:p>
            <a:pPr lvl="3"/>
            <a:endParaRPr lang="en-US" sz="1200" dirty="0">
              <a:latin typeface="Proxima Nova" panose="020B0604020202020204" charset="0"/>
            </a:endParaRPr>
          </a:p>
          <a:p>
            <a:pPr marL="285750" lvl="3" indent="-285750">
              <a:buFont typeface="Wingdings" panose="05000000000000000000" pitchFamily="2" charset="2"/>
              <a:buChar char="q"/>
            </a:pPr>
            <a:r>
              <a:rPr lang="en-US" sz="1200" dirty="0" smtClean="0">
                <a:latin typeface="Proxima Nova" panose="020B0604020202020204" charset="0"/>
              </a:rPr>
              <a:t>Ensemble </a:t>
            </a:r>
          </a:p>
          <a:p>
            <a:pPr lvl="4"/>
            <a:r>
              <a:rPr lang="en-US" sz="1200" dirty="0">
                <a:latin typeface="Proxima Nova" panose="020B0604020202020204" charset="0"/>
              </a:rPr>
              <a:t>	</a:t>
            </a:r>
            <a:r>
              <a:rPr lang="en-US" sz="1200" dirty="0" smtClean="0">
                <a:latin typeface="Proxima Nova" panose="020B0604020202020204" charset="0"/>
              </a:rPr>
              <a:t>- </a:t>
            </a:r>
            <a:r>
              <a:rPr lang="en-US" sz="1200" dirty="0">
                <a:latin typeface="Proxima Nova" panose="020B0604020202020204" charset="0"/>
              </a:rPr>
              <a:t>Group of </a:t>
            </a:r>
            <a:r>
              <a:rPr lang="en-US" sz="1200" dirty="0" err="1">
                <a:latin typeface="Proxima Nova" panose="020B0604020202020204" charset="0"/>
              </a:rPr>
              <a:t>ZooKeeper</a:t>
            </a:r>
            <a:r>
              <a:rPr lang="en-US" sz="1200" dirty="0">
                <a:latin typeface="Proxima Nova" panose="020B0604020202020204" charset="0"/>
              </a:rPr>
              <a:t> servers. The minimum number of nodes that is required to form an ensemble is 3</a:t>
            </a:r>
            <a:r>
              <a:rPr lang="en-US" sz="1200" dirty="0" smtClean="0">
                <a:latin typeface="Proxima Nova" panose="020B0604020202020204" charset="0"/>
              </a:rPr>
              <a:t>.</a:t>
            </a:r>
          </a:p>
          <a:p>
            <a:pPr lvl="4"/>
            <a:endParaRPr lang="en-US" sz="1200" dirty="0">
              <a:latin typeface="Proxima Nova" panose="020B0604020202020204" charset="0"/>
            </a:endParaRPr>
          </a:p>
          <a:p>
            <a:pPr marL="285750" lvl="4" indent="-285750">
              <a:buFont typeface="Wingdings" panose="05000000000000000000" pitchFamily="2" charset="2"/>
              <a:buChar char="q"/>
            </a:pPr>
            <a:r>
              <a:rPr lang="en-US" sz="1200" dirty="0" smtClean="0">
                <a:latin typeface="Proxima Nova" panose="020B0604020202020204" charset="0"/>
              </a:rPr>
              <a:t>Leader </a:t>
            </a:r>
          </a:p>
          <a:p>
            <a:pPr lvl="5"/>
            <a:r>
              <a:rPr lang="en-US" sz="1200" dirty="0">
                <a:latin typeface="Proxima Nova" panose="020B0604020202020204" charset="0"/>
              </a:rPr>
              <a:t>	</a:t>
            </a:r>
            <a:r>
              <a:rPr lang="en-US" sz="1200" dirty="0" smtClean="0">
                <a:latin typeface="Proxima Nova" panose="020B0604020202020204" charset="0"/>
              </a:rPr>
              <a:t>- </a:t>
            </a:r>
            <a:r>
              <a:rPr lang="en-US" sz="1200" dirty="0">
                <a:latin typeface="Proxima Nova" panose="020B0604020202020204" charset="0"/>
              </a:rPr>
              <a:t>Server node which performs automatic recovery if any of the connected node failed. Leaders are elected on service </a:t>
            </a:r>
            <a:r>
              <a:rPr lang="en-US" sz="1200" dirty="0" smtClean="0">
                <a:latin typeface="Proxima Nova" panose="020B0604020202020204" charset="0"/>
              </a:rPr>
              <a:t>startup</a:t>
            </a:r>
          </a:p>
          <a:p>
            <a:pPr lvl="5"/>
            <a:endParaRPr lang="en-US" sz="1200" dirty="0">
              <a:latin typeface="Proxima Nova" panose="020B0604020202020204" charset="0"/>
            </a:endParaRPr>
          </a:p>
          <a:p>
            <a:pPr marL="285750" lvl="5" indent="-285750">
              <a:buFont typeface="Wingdings" panose="05000000000000000000" pitchFamily="2" charset="2"/>
              <a:buChar char="q"/>
            </a:pPr>
            <a:r>
              <a:rPr lang="en-US" sz="1200" dirty="0" smtClean="0">
                <a:latin typeface="Proxima Nova" panose="020B0604020202020204" charset="0"/>
              </a:rPr>
              <a:t>Follower </a:t>
            </a:r>
          </a:p>
          <a:p>
            <a:pPr lvl="5"/>
            <a:r>
              <a:rPr lang="en-US" sz="1200" dirty="0">
                <a:latin typeface="Proxima Nova" panose="020B0604020202020204" charset="0"/>
              </a:rPr>
              <a:t>	</a:t>
            </a:r>
            <a:r>
              <a:rPr lang="en-US" sz="1200" dirty="0" smtClean="0">
                <a:latin typeface="Proxima Nova" panose="020B0604020202020204" charset="0"/>
              </a:rPr>
              <a:t>- </a:t>
            </a:r>
            <a:r>
              <a:rPr lang="en-US" sz="1200" dirty="0">
                <a:latin typeface="Proxima Nova" panose="020B0604020202020204" charset="0"/>
              </a:rPr>
              <a:t>Server node which follows leader instruction.</a:t>
            </a:r>
            <a:endParaRPr lang="en-US" sz="1200" dirty="0" smtClean="0">
              <a:latin typeface="Proxima Nova" panose="020B0604020202020204" charset="0"/>
            </a:endParaRPr>
          </a:p>
          <a:p>
            <a:pPr lvl="2"/>
            <a:endParaRPr lang="en-US" sz="1200" dirty="0">
              <a:latin typeface="Proxima Nova" panose="020B0604020202020204" charset="0"/>
            </a:endParaRPr>
          </a:p>
          <a:p>
            <a:pPr lvl="2"/>
            <a:endParaRPr lang="en-US" sz="1200" dirty="0" smtClean="0">
              <a:latin typeface="Proxima Nova" panose="020B0604020202020204" charset="0"/>
            </a:endParaRPr>
          </a:p>
        </p:txBody>
      </p:sp>
    </p:spTree>
    <p:extLst>
      <p:ext uri="{BB962C8B-B14F-4D97-AF65-F5344CB8AC3E}">
        <p14:creationId xmlns:p14="http://schemas.microsoft.com/office/powerpoint/2010/main" val="1630834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 Use Cases</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6" name="TextBox 5"/>
          <p:cNvSpPr txBox="1"/>
          <p:nvPr/>
        </p:nvSpPr>
        <p:spPr>
          <a:xfrm>
            <a:off x="304800" y="1036868"/>
            <a:ext cx="8669383" cy="3323987"/>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Configuration Management</a:t>
            </a:r>
          </a:p>
          <a:p>
            <a:pPr lvl="1"/>
            <a:r>
              <a:rPr lang="en-US" dirty="0">
                <a:latin typeface="Proxima Nova" panose="020B0604020202020204" charset="0"/>
              </a:rPr>
              <a:t>	</a:t>
            </a:r>
            <a:r>
              <a:rPr lang="en-US" dirty="0" smtClean="0">
                <a:latin typeface="Proxima Nova" panose="020B0604020202020204" charset="0"/>
              </a:rPr>
              <a:t>- Cluster member nodes bootstrapping configuration from a centralized source. </a:t>
            </a:r>
          </a:p>
          <a:p>
            <a:pPr lvl="1"/>
            <a:r>
              <a:rPr lang="en-US" dirty="0">
                <a:latin typeface="Proxima Nova" panose="020B0604020202020204" charset="0"/>
              </a:rPr>
              <a:t>	</a:t>
            </a:r>
            <a:r>
              <a:rPr lang="en-US" dirty="0" smtClean="0">
                <a:latin typeface="Proxima Nova" panose="020B0604020202020204" charset="0"/>
              </a:rPr>
              <a:t>- Easier, simpler deployment/provisioning</a:t>
            </a:r>
          </a:p>
          <a:p>
            <a:pPr lvl="1"/>
            <a:endParaRPr lang="en-US" dirty="0">
              <a:latin typeface="Proxima Nova" panose="020B0604020202020204" charset="0"/>
            </a:endParaRPr>
          </a:p>
          <a:p>
            <a:pPr marL="285750" lvl="1" indent="-285750">
              <a:buFont typeface="Wingdings" panose="05000000000000000000" pitchFamily="2" charset="2"/>
              <a:buChar char="q"/>
            </a:pPr>
            <a:r>
              <a:rPr lang="en-US" dirty="0" smtClean="0">
                <a:latin typeface="Proxima Nova" panose="020B0604020202020204" charset="0"/>
              </a:rPr>
              <a:t>Distributed Cluster Management</a:t>
            </a:r>
          </a:p>
          <a:p>
            <a:pPr lvl="2"/>
            <a:r>
              <a:rPr lang="en-US" dirty="0">
                <a:latin typeface="Proxima Nova" panose="020B0604020202020204" charset="0"/>
              </a:rPr>
              <a:t>	</a:t>
            </a:r>
            <a:r>
              <a:rPr lang="en-US" dirty="0" smtClean="0">
                <a:latin typeface="Proxima Nova" panose="020B0604020202020204" charset="0"/>
              </a:rPr>
              <a:t>- Node Join/Leave</a:t>
            </a:r>
          </a:p>
          <a:p>
            <a:pPr lvl="2"/>
            <a:r>
              <a:rPr lang="en-US" dirty="0">
                <a:latin typeface="Proxima Nova" panose="020B0604020202020204" charset="0"/>
              </a:rPr>
              <a:t>	</a:t>
            </a:r>
            <a:r>
              <a:rPr lang="en-US" dirty="0" smtClean="0">
                <a:latin typeface="Proxima Nova" panose="020B0604020202020204" charset="0"/>
              </a:rPr>
              <a:t>- Node status in real-time</a:t>
            </a:r>
          </a:p>
          <a:p>
            <a:pPr lvl="2"/>
            <a:endParaRPr lang="en-US" dirty="0">
              <a:latin typeface="Proxima Nova" panose="020B0604020202020204" charset="0"/>
            </a:endParaRPr>
          </a:p>
          <a:p>
            <a:pPr marL="285750" lvl="2" indent="-285750">
              <a:buFont typeface="Wingdings" panose="05000000000000000000" pitchFamily="2" charset="2"/>
              <a:buChar char="q"/>
            </a:pPr>
            <a:r>
              <a:rPr lang="en-US" dirty="0" smtClean="0">
                <a:latin typeface="Proxima Nova" panose="020B0604020202020204" charset="0"/>
              </a:rPr>
              <a:t>Naming Services – DNS</a:t>
            </a:r>
          </a:p>
          <a:p>
            <a:pPr lvl="2"/>
            <a:endParaRPr lang="en-US" dirty="0">
              <a:latin typeface="Proxima Nova" panose="020B0604020202020204" charset="0"/>
            </a:endParaRPr>
          </a:p>
          <a:p>
            <a:pPr marL="285750" lvl="2" indent="-285750">
              <a:buFont typeface="Wingdings" panose="05000000000000000000" pitchFamily="2" charset="2"/>
              <a:buChar char="q"/>
            </a:pPr>
            <a:r>
              <a:rPr lang="en-US" dirty="0" smtClean="0">
                <a:latin typeface="Proxima Nova" panose="020B0604020202020204" charset="0"/>
              </a:rPr>
              <a:t>Distributed </a:t>
            </a:r>
            <a:r>
              <a:rPr lang="en-US" dirty="0" err="1" smtClean="0">
                <a:latin typeface="Proxima Nova" panose="020B0604020202020204" charset="0"/>
              </a:rPr>
              <a:t>syncronization</a:t>
            </a:r>
            <a:r>
              <a:rPr lang="en-US" dirty="0" smtClean="0">
                <a:latin typeface="Proxima Nova" panose="020B0604020202020204" charset="0"/>
              </a:rPr>
              <a:t> – Locks, barriers and queues</a:t>
            </a:r>
          </a:p>
          <a:p>
            <a:pPr marL="285750" lvl="2" indent="-285750">
              <a:buFont typeface="Wingdings" panose="05000000000000000000" pitchFamily="2" charset="2"/>
              <a:buChar char="q"/>
            </a:pPr>
            <a:endParaRPr lang="en-US" dirty="0">
              <a:latin typeface="Proxima Nova" panose="020B0604020202020204" charset="0"/>
            </a:endParaRPr>
          </a:p>
          <a:p>
            <a:pPr marL="285750" lvl="2" indent="-285750">
              <a:buFont typeface="Wingdings" panose="05000000000000000000" pitchFamily="2" charset="2"/>
              <a:buChar char="q"/>
            </a:pPr>
            <a:r>
              <a:rPr lang="en-US" dirty="0" smtClean="0">
                <a:latin typeface="Proxima Nova" panose="020B0604020202020204" charset="0"/>
              </a:rPr>
              <a:t>Leader election in Distributed system</a:t>
            </a:r>
          </a:p>
          <a:p>
            <a:pPr marL="285750" lvl="2" indent="-285750">
              <a:buFont typeface="Wingdings" panose="05000000000000000000" pitchFamily="2" charset="2"/>
              <a:buChar char="q"/>
            </a:pPr>
            <a:endParaRPr lang="en-US" dirty="0">
              <a:latin typeface="Proxima Nova" panose="020B0604020202020204" charset="0"/>
            </a:endParaRPr>
          </a:p>
          <a:p>
            <a:pPr marL="285750" lvl="2" indent="-285750">
              <a:buFont typeface="Wingdings" panose="05000000000000000000" pitchFamily="2" charset="2"/>
              <a:buChar char="q"/>
            </a:pPr>
            <a:r>
              <a:rPr lang="en-US" dirty="0" smtClean="0">
                <a:latin typeface="Proxima Nova" panose="020B0604020202020204" charset="0"/>
              </a:rPr>
              <a:t>Centralized and highly reliable data registry</a:t>
            </a:r>
            <a:endParaRPr lang="en-US" dirty="0">
              <a:latin typeface="Proxima Nova" panose="020B0604020202020204" charset="0"/>
            </a:endParaRPr>
          </a:p>
        </p:txBody>
      </p:sp>
    </p:spTree>
    <p:extLst>
      <p:ext uri="{BB962C8B-B14F-4D97-AF65-F5344CB8AC3E}">
        <p14:creationId xmlns:p14="http://schemas.microsoft.com/office/powerpoint/2010/main" val="1492933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137160" y="478171"/>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 Consistency</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6" name="TextBox 5"/>
          <p:cNvSpPr txBox="1"/>
          <p:nvPr/>
        </p:nvSpPr>
        <p:spPr>
          <a:xfrm>
            <a:off x="304800" y="1036868"/>
            <a:ext cx="8669383" cy="2246769"/>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Sequential Consistency – Updates are applied in order</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Atomicity – Updates either succeed of fail</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Single System Image – A Client sees the same view of the service regardless of the ZK server it connects to. </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Reliability – Updates persists once applied, till overwritten by some clients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Timeliness – The client’s view of the system is guaranteed to be up-to-date within a certain time bound. </a:t>
            </a:r>
            <a:endParaRPr lang="en-US" dirty="0">
              <a:latin typeface="Proxima Nova" panose="020B0604020202020204" charset="0"/>
            </a:endParaRPr>
          </a:p>
        </p:txBody>
      </p:sp>
    </p:spTree>
    <p:extLst>
      <p:ext uri="{BB962C8B-B14F-4D97-AF65-F5344CB8AC3E}">
        <p14:creationId xmlns:p14="http://schemas.microsoft.com/office/powerpoint/2010/main" val="4258474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127000" marR="0" lvl="0" algn="l" rtl="0">
              <a:lnSpc>
                <a:spcPct val="150000"/>
              </a:lnSpc>
              <a:spcBef>
                <a:spcPts val="0"/>
              </a:spcBef>
              <a:spcAft>
                <a:spcPts val="0"/>
              </a:spcAft>
              <a:buSzPts val="1600"/>
            </a:pPr>
            <a:r>
              <a:rPr lang="en-US" sz="1200" dirty="0" smtClean="0">
                <a:latin typeface="Proxima Nova" panose="020B0604020202020204" charset="0"/>
              </a:rPr>
              <a:t>In this course you will learn about</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Basics of Data Ingestion and tools</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High Level Introduction to Apache Kafka and components involved and required for </a:t>
            </a:r>
            <a:r>
              <a:rPr lang="en-US" sz="1200" dirty="0" err="1" smtClean="0">
                <a:latin typeface="Proxima Nova" panose="020B0604020202020204" charset="0"/>
              </a:rPr>
              <a:t>kafka</a:t>
            </a:r>
            <a:endParaRPr lang="en-US" sz="1200" dirty="0" smtClean="0">
              <a:latin typeface="Proxima Nova" panose="020B0604020202020204" charset="0"/>
            </a:endParaRP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Setup of Multi-Broker Kafka cluster</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Ingesting data with Kafka Producers and Consumers – Hands-on</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Low Level Apache Kafka Architecture</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Advanced Kafka Producers and Consumers – Hands-on</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Schema Management in </a:t>
            </a:r>
            <a:r>
              <a:rPr lang="en-US" sz="1200" dirty="0" err="1" smtClean="0">
                <a:latin typeface="Proxima Nova" panose="020B0604020202020204" charset="0"/>
              </a:rPr>
              <a:t>kafka</a:t>
            </a:r>
            <a:r>
              <a:rPr lang="en-US" sz="1200" dirty="0" smtClean="0">
                <a:latin typeface="Proxima Nova" panose="020B0604020202020204" charset="0"/>
              </a:rPr>
              <a:t> – Hands-on </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Kafka Security – Theory</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Kafka Disaster Recovery – Mirror Making </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Kafka Cluster Administration and Operations </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Kafka REST Proxy with Hands-on </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Kafka Connect with Hands-on</a:t>
            </a:r>
          </a:p>
          <a:p>
            <a:pPr marL="412750" marR="0" lvl="0" indent="-285750" algn="l" rtl="0">
              <a:lnSpc>
                <a:spcPct val="150000"/>
              </a:lnSpc>
              <a:spcBef>
                <a:spcPts val="0"/>
              </a:spcBef>
              <a:spcAft>
                <a:spcPts val="0"/>
              </a:spcAft>
              <a:buSzPts val="1600"/>
              <a:buFont typeface="Wingdings" panose="05000000000000000000" pitchFamily="2" charset="2"/>
              <a:buChar char="q"/>
            </a:pPr>
            <a:r>
              <a:rPr lang="en-US" sz="1200" dirty="0" smtClean="0">
                <a:latin typeface="Proxima Nova" panose="020B0604020202020204" charset="0"/>
              </a:rPr>
              <a:t>Kafka Streams with Hands-on </a:t>
            </a:r>
            <a:endParaRPr sz="1200" dirty="0">
              <a:latin typeface="Proxima Nova" panose="020B0604020202020204" charset="0"/>
            </a:endParaRPr>
          </a:p>
        </p:txBody>
      </p:sp>
      <p:sp>
        <p:nvSpPr>
          <p:cNvPr id="185" name="Shape 185"/>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dirty="0" smtClean="0">
                <a:solidFill>
                  <a:schemeClr val="lt1"/>
                </a:solidFill>
                <a:latin typeface="Questrial"/>
                <a:ea typeface="Questrial"/>
                <a:cs typeface="Questrial"/>
                <a:sym typeface="Questrial"/>
              </a:rPr>
              <a:t>Course Introduction </a:t>
            </a:r>
            <a:endParaRPr dirty="0"/>
          </a:p>
        </p:txBody>
      </p:sp>
      <p:sp>
        <p:nvSpPr>
          <p:cNvPr id="186" name="Shape 186"/>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dirty="0" smtClean="0"/>
              <a:t>In This Course</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rgbClr val="000000"/>
              </a:solidFill>
              <a:latin typeface="Questrial"/>
              <a:ea typeface="Questrial"/>
              <a:cs typeface="Questrial"/>
              <a:sym typeface="Questrial"/>
            </a:endParaRPr>
          </a:p>
        </p:txBody>
      </p:sp>
    </p:spTree>
    <p:extLst>
      <p:ext uri="{BB962C8B-B14F-4D97-AF65-F5344CB8AC3E}">
        <p14:creationId xmlns:p14="http://schemas.microsoft.com/office/powerpoint/2010/main" val="3822517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 Features</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6" name="TextBox 5"/>
          <p:cNvSpPr txBox="1"/>
          <p:nvPr/>
        </p:nvSpPr>
        <p:spPr>
          <a:xfrm>
            <a:off x="304800" y="1036868"/>
            <a:ext cx="8669383" cy="3323987"/>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Naming Services </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Identifying </a:t>
            </a:r>
            <a:r>
              <a:rPr lang="en-US" dirty="0" err="1">
                <a:latin typeface="Proxima Nova" panose="020B0604020202020204" charset="0"/>
              </a:rPr>
              <a:t>ZooKeeper</a:t>
            </a:r>
            <a:r>
              <a:rPr lang="en-US" dirty="0">
                <a:latin typeface="Proxima Nova" panose="020B0604020202020204" charset="0"/>
              </a:rPr>
              <a:t> attaches a unique identification to every node which is quite similar to the DNA that helps identify it</a:t>
            </a:r>
            <a:r>
              <a:rPr lang="en-US" dirty="0" smtClean="0">
                <a:latin typeface="Proxima Nova" panose="020B0604020202020204" charset="0"/>
              </a:rPr>
              <a:t>.</a:t>
            </a:r>
          </a:p>
          <a:p>
            <a:pPr lvl="1"/>
            <a:endParaRPr lang="en-US" dirty="0">
              <a:latin typeface="Proxima Nova" panose="020B0604020202020204" charset="0"/>
            </a:endParaRPr>
          </a:p>
          <a:p>
            <a:pPr marL="285750" lvl="1" indent="-285750">
              <a:buFont typeface="Wingdings" panose="05000000000000000000" pitchFamily="2" charset="2"/>
              <a:buChar char="q"/>
            </a:pPr>
            <a:r>
              <a:rPr lang="en-US" dirty="0" smtClean="0">
                <a:latin typeface="Proxima Nova" panose="020B0604020202020204" charset="0"/>
              </a:rPr>
              <a:t>Updating the Node’s status </a:t>
            </a:r>
          </a:p>
          <a:p>
            <a:pPr lvl="2"/>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Apache Zookeeper is capable of updating every node which allows it to store updated information about each node across the cluster</a:t>
            </a:r>
            <a:r>
              <a:rPr lang="en-US" dirty="0" smtClean="0">
                <a:latin typeface="Proxima Nova" panose="020B0604020202020204" charset="0"/>
              </a:rPr>
              <a:t>.</a:t>
            </a:r>
          </a:p>
          <a:p>
            <a:pPr lvl="2"/>
            <a:endParaRPr lang="en-US" dirty="0">
              <a:latin typeface="Proxima Nova" panose="020B0604020202020204" charset="0"/>
            </a:endParaRPr>
          </a:p>
          <a:p>
            <a:pPr marL="285750" lvl="2" indent="-285750">
              <a:buFont typeface="Wingdings" panose="05000000000000000000" pitchFamily="2" charset="2"/>
              <a:buChar char="q"/>
            </a:pPr>
            <a:r>
              <a:rPr lang="en-US" dirty="0" smtClean="0">
                <a:latin typeface="Proxima Nova" panose="020B0604020202020204" charset="0"/>
              </a:rPr>
              <a:t>Managing the cluster</a:t>
            </a:r>
          </a:p>
          <a:p>
            <a:pPr lvl="3"/>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a:t>
            </a:r>
            <a:r>
              <a:rPr lang="en-US" dirty="0" smtClean="0">
                <a:latin typeface="Proxima Nova" panose="020B0604020202020204" charset="0"/>
              </a:rPr>
              <a:t>ble </a:t>
            </a:r>
            <a:r>
              <a:rPr lang="en-US" dirty="0">
                <a:latin typeface="Proxima Nova" panose="020B0604020202020204" charset="0"/>
              </a:rPr>
              <a:t>to manage the cluster in such a way that the status of each node is maintained in real-time leaving lesser chances for errors and </a:t>
            </a:r>
            <a:r>
              <a:rPr lang="en-US" dirty="0" smtClean="0">
                <a:latin typeface="Proxima Nova" panose="020B0604020202020204" charset="0"/>
              </a:rPr>
              <a:t>ambiguity</a:t>
            </a:r>
          </a:p>
          <a:p>
            <a:pPr lvl="3"/>
            <a:endParaRPr lang="en-US" dirty="0" smtClean="0">
              <a:latin typeface="Proxima Nova" panose="020B0604020202020204" charset="0"/>
            </a:endParaRPr>
          </a:p>
          <a:p>
            <a:pPr marL="285750" lvl="3" indent="-285750">
              <a:buFont typeface="Wingdings" panose="05000000000000000000" pitchFamily="2" charset="2"/>
              <a:buChar char="q"/>
            </a:pPr>
            <a:r>
              <a:rPr lang="en-US" dirty="0" smtClean="0">
                <a:latin typeface="Proxima Nova" panose="020B0604020202020204" charset="0"/>
              </a:rPr>
              <a:t>Automatic failure recovery </a:t>
            </a:r>
          </a:p>
          <a:p>
            <a:pPr lvl="4"/>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Apache </a:t>
            </a:r>
            <a:r>
              <a:rPr lang="en-US" dirty="0" err="1">
                <a:latin typeface="Proxima Nova" panose="020B0604020202020204" charset="0"/>
              </a:rPr>
              <a:t>ZooKeeper</a:t>
            </a:r>
            <a:r>
              <a:rPr lang="en-US" dirty="0">
                <a:latin typeface="Proxima Nova" panose="020B0604020202020204" charset="0"/>
              </a:rPr>
              <a:t> locks the data while modifying which helps the cluster to recover it automatically if a failure occurs in the database.</a:t>
            </a:r>
          </a:p>
        </p:txBody>
      </p:sp>
    </p:spTree>
    <p:extLst>
      <p:ext uri="{BB962C8B-B14F-4D97-AF65-F5344CB8AC3E}">
        <p14:creationId xmlns:p14="http://schemas.microsoft.com/office/powerpoint/2010/main" val="37897587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Apache Zookeeper Features</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6" name="TextBox 5"/>
          <p:cNvSpPr txBox="1"/>
          <p:nvPr/>
        </p:nvSpPr>
        <p:spPr>
          <a:xfrm>
            <a:off x="304800" y="1036868"/>
            <a:ext cx="8669383" cy="3323987"/>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Naming Services </a:t>
            </a:r>
          </a:p>
          <a:p>
            <a:pPr lvl="1"/>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Identifying </a:t>
            </a:r>
            <a:r>
              <a:rPr lang="en-US" dirty="0" err="1">
                <a:latin typeface="Proxima Nova" panose="020B0604020202020204" charset="0"/>
              </a:rPr>
              <a:t>ZooKeeper</a:t>
            </a:r>
            <a:r>
              <a:rPr lang="en-US" dirty="0">
                <a:latin typeface="Proxima Nova" panose="020B0604020202020204" charset="0"/>
              </a:rPr>
              <a:t> attaches a unique identification to every node which is quite similar to the DNA that helps identify it</a:t>
            </a:r>
            <a:r>
              <a:rPr lang="en-US" dirty="0" smtClean="0">
                <a:latin typeface="Proxima Nova" panose="020B0604020202020204" charset="0"/>
              </a:rPr>
              <a:t>.</a:t>
            </a:r>
          </a:p>
          <a:p>
            <a:pPr lvl="1"/>
            <a:endParaRPr lang="en-US" dirty="0">
              <a:latin typeface="Proxima Nova" panose="020B0604020202020204" charset="0"/>
            </a:endParaRPr>
          </a:p>
          <a:p>
            <a:pPr marL="285750" lvl="1" indent="-285750">
              <a:buFont typeface="Wingdings" panose="05000000000000000000" pitchFamily="2" charset="2"/>
              <a:buChar char="q"/>
            </a:pPr>
            <a:r>
              <a:rPr lang="en-US" dirty="0" smtClean="0">
                <a:latin typeface="Proxima Nova" panose="020B0604020202020204" charset="0"/>
              </a:rPr>
              <a:t>Updating the Node’s status </a:t>
            </a:r>
          </a:p>
          <a:p>
            <a:pPr lvl="2"/>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Apache Zookeeper is capable of updating every node which allows it to store updated information about each node across the cluster</a:t>
            </a:r>
            <a:r>
              <a:rPr lang="en-US" dirty="0" smtClean="0">
                <a:latin typeface="Proxima Nova" panose="020B0604020202020204" charset="0"/>
              </a:rPr>
              <a:t>.</a:t>
            </a:r>
          </a:p>
          <a:p>
            <a:pPr lvl="2"/>
            <a:endParaRPr lang="en-US" dirty="0">
              <a:latin typeface="Proxima Nova" panose="020B0604020202020204" charset="0"/>
            </a:endParaRPr>
          </a:p>
          <a:p>
            <a:pPr marL="285750" lvl="2" indent="-285750">
              <a:buFont typeface="Wingdings" panose="05000000000000000000" pitchFamily="2" charset="2"/>
              <a:buChar char="q"/>
            </a:pPr>
            <a:r>
              <a:rPr lang="en-US" dirty="0" smtClean="0">
                <a:latin typeface="Proxima Nova" panose="020B0604020202020204" charset="0"/>
              </a:rPr>
              <a:t>Managing the cluster</a:t>
            </a:r>
          </a:p>
          <a:p>
            <a:pPr lvl="3"/>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a:t>
            </a:r>
            <a:r>
              <a:rPr lang="en-US" dirty="0" smtClean="0">
                <a:latin typeface="Proxima Nova" panose="020B0604020202020204" charset="0"/>
              </a:rPr>
              <a:t>ble </a:t>
            </a:r>
            <a:r>
              <a:rPr lang="en-US" dirty="0">
                <a:latin typeface="Proxima Nova" panose="020B0604020202020204" charset="0"/>
              </a:rPr>
              <a:t>to manage the cluster in such a way that the status of each node is maintained in real-time leaving lesser chances for errors and </a:t>
            </a:r>
            <a:r>
              <a:rPr lang="en-US" dirty="0" smtClean="0">
                <a:latin typeface="Proxima Nova" panose="020B0604020202020204" charset="0"/>
              </a:rPr>
              <a:t>ambiguity</a:t>
            </a:r>
          </a:p>
          <a:p>
            <a:pPr lvl="3"/>
            <a:endParaRPr lang="en-US" dirty="0" smtClean="0">
              <a:latin typeface="Proxima Nova" panose="020B0604020202020204" charset="0"/>
            </a:endParaRPr>
          </a:p>
          <a:p>
            <a:pPr marL="285750" lvl="3" indent="-285750">
              <a:buFont typeface="Wingdings" panose="05000000000000000000" pitchFamily="2" charset="2"/>
              <a:buChar char="q"/>
            </a:pPr>
            <a:r>
              <a:rPr lang="en-US" dirty="0" smtClean="0">
                <a:latin typeface="Proxima Nova" panose="020B0604020202020204" charset="0"/>
              </a:rPr>
              <a:t>Automatic failure recovery </a:t>
            </a:r>
          </a:p>
          <a:p>
            <a:pPr lvl="4"/>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Apache </a:t>
            </a:r>
            <a:r>
              <a:rPr lang="en-US" dirty="0" err="1">
                <a:latin typeface="Proxima Nova" panose="020B0604020202020204" charset="0"/>
              </a:rPr>
              <a:t>ZooKeeper</a:t>
            </a:r>
            <a:r>
              <a:rPr lang="en-US" dirty="0">
                <a:latin typeface="Proxima Nova" panose="020B0604020202020204" charset="0"/>
              </a:rPr>
              <a:t> locks the data while modifying which helps the cluster to recover it automatically if a failure occurs in the database.</a:t>
            </a:r>
          </a:p>
        </p:txBody>
      </p:sp>
    </p:spTree>
    <p:extLst>
      <p:ext uri="{BB962C8B-B14F-4D97-AF65-F5344CB8AC3E}">
        <p14:creationId xmlns:p14="http://schemas.microsoft.com/office/powerpoint/2010/main" val="10397521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19621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Cluster, Nodes and Kafka Brokers</a:t>
            </a:r>
          </a:p>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Kafka Topic and </a:t>
            </a:r>
            <a:r>
              <a:rPr lang="en" sz="1600" dirty="0">
                <a:solidFill>
                  <a:schemeClr val="dk1"/>
                </a:solidFill>
                <a:latin typeface="Proxima Nova"/>
                <a:sym typeface="Proxima Nova"/>
              </a:rPr>
              <a:t>Kafka </a:t>
            </a:r>
            <a:r>
              <a:rPr lang="en" sz="1600" dirty="0" smtClean="0">
                <a:solidFill>
                  <a:schemeClr val="dk1"/>
                </a:solidFill>
                <a:latin typeface="Proxima Nova"/>
                <a:sym typeface="Proxima Nova"/>
              </a:rPr>
              <a:t>APIs</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428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6667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1745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3276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738907"/>
            <a:ext cx="279300" cy="258900"/>
          </a:xfrm>
          <a:prstGeom prst="rect">
            <a:avLst/>
          </a:prstGeom>
          <a:noFill/>
          <a:ln>
            <a:noFill/>
          </a:ln>
        </p:spPr>
      </p:pic>
    </p:spTree>
    <p:extLst>
      <p:ext uri="{BB962C8B-B14F-4D97-AF65-F5344CB8AC3E}">
        <p14:creationId xmlns:p14="http://schemas.microsoft.com/office/powerpoint/2010/main" val="3847074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Cluster</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4" name="TextBox 3"/>
          <p:cNvSpPr txBox="1"/>
          <p:nvPr/>
        </p:nvSpPr>
        <p:spPr>
          <a:xfrm>
            <a:off x="287383" y="1036868"/>
            <a:ext cx="8551817" cy="3108543"/>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A collection of Kafka broker forms the cluster</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One of the brokers in the cluster is designated as a controller, which is responsible for handling the administrative operations as well as assigning the partitions to other brokers. </a:t>
            </a:r>
            <a:endParaRPr lang="en-US" dirty="0" smtClean="0">
              <a:latin typeface="Proxima Nova" panose="020B0604020202020204" charset="0"/>
            </a:endParaRP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controller also keeps track of broker failures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uses Apache </a:t>
            </a:r>
            <a:r>
              <a:rPr lang="en-US" dirty="0" err="1">
                <a:latin typeface="Proxima Nova" panose="020B0604020202020204" charset="0"/>
              </a:rPr>
              <a:t>ZooKeeper</a:t>
            </a:r>
            <a:r>
              <a:rPr lang="en-US" dirty="0">
                <a:latin typeface="Proxima Nova" panose="020B0604020202020204" charset="0"/>
              </a:rPr>
              <a:t> as the distributed configuration store. It forms the backbone of Kafka cluster that continuously monitors the health of the brokers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When new brokers get added to the cluster, </a:t>
            </a:r>
            <a:r>
              <a:rPr lang="en-US" dirty="0" err="1">
                <a:latin typeface="Proxima Nova" panose="020B0604020202020204" charset="0"/>
              </a:rPr>
              <a:t>ZooKeeper</a:t>
            </a:r>
            <a:r>
              <a:rPr lang="en-US" dirty="0">
                <a:latin typeface="Proxima Nova" panose="020B0604020202020204" charset="0"/>
              </a:rPr>
              <a:t> will start utilizing it by creating topics and partitions on it</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endParaRPr lang="en-US" dirty="0">
              <a:latin typeface="Proxima Nova" panose="020B0604020202020204" charset="0"/>
            </a:endParaRPr>
          </a:p>
        </p:txBody>
      </p:sp>
    </p:spTree>
    <p:extLst>
      <p:ext uri="{BB962C8B-B14F-4D97-AF65-F5344CB8AC3E}">
        <p14:creationId xmlns:p14="http://schemas.microsoft.com/office/powerpoint/2010/main" val="2930655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Nodes and Broker</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4" name="TextBox 3"/>
          <p:cNvSpPr txBox="1"/>
          <p:nvPr/>
        </p:nvSpPr>
        <p:spPr>
          <a:xfrm>
            <a:off x="287383" y="1036868"/>
            <a:ext cx="8551817" cy="523220"/>
          </a:xfrm>
          <a:prstGeom prst="rect">
            <a:avLst/>
          </a:prstGeom>
          <a:noFill/>
        </p:spPr>
        <p:txBody>
          <a:bodyPr wrap="square" rtlCol="0">
            <a:spAutoFit/>
          </a:bodyPr>
          <a:lstStyle/>
          <a:p>
            <a:endParaRPr lang="en-US" dirty="0" smtClean="0">
              <a:latin typeface="Proxima Nova" panose="020B0604020202020204" charset="0"/>
            </a:endParaRPr>
          </a:p>
          <a:p>
            <a:endParaRPr lang="en-US" dirty="0">
              <a:latin typeface="Proxima Nova"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501" y="971326"/>
            <a:ext cx="6286899" cy="3520664"/>
          </a:xfrm>
          <a:prstGeom prst="rect">
            <a:avLst/>
          </a:prstGeom>
        </p:spPr>
      </p:pic>
    </p:spTree>
    <p:extLst>
      <p:ext uri="{BB962C8B-B14F-4D97-AF65-F5344CB8AC3E}">
        <p14:creationId xmlns:p14="http://schemas.microsoft.com/office/powerpoint/2010/main" val="26727399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Nodes and Broker</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4" name="TextBox 3"/>
          <p:cNvSpPr txBox="1"/>
          <p:nvPr/>
        </p:nvSpPr>
        <p:spPr>
          <a:xfrm>
            <a:off x="287383" y="1036868"/>
            <a:ext cx="8551817"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A node is a single computer in the Apache Kafka cluster</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E</a:t>
            </a:r>
            <a:r>
              <a:rPr lang="en-US" dirty="0" smtClean="0"/>
              <a:t>ach </a:t>
            </a:r>
            <a:r>
              <a:rPr lang="en-US" dirty="0"/>
              <a:t>node in the cluster is called a Kafka </a:t>
            </a:r>
            <a:r>
              <a:rPr lang="en-US" i="1" dirty="0"/>
              <a:t>broker</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Kafka cluster typically consists of multiple brokers to maintain load balance</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Kafka brokers are stateless, so they use </a:t>
            </a:r>
            <a:r>
              <a:rPr lang="en-US" dirty="0" err="1"/>
              <a:t>ZooKeeper</a:t>
            </a:r>
            <a:r>
              <a:rPr lang="en-US" dirty="0"/>
              <a:t> for maintaining their cluster state</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One Kafka broker instance can handle hundreds of thousands of reads and writes per second and each bro-</a:t>
            </a:r>
            <a:r>
              <a:rPr lang="en-US" dirty="0" err="1"/>
              <a:t>ker</a:t>
            </a:r>
            <a:r>
              <a:rPr lang="en-US" dirty="0"/>
              <a:t> can handle TB of messages without performance impact</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Kafka broker leader election can be done by </a:t>
            </a:r>
            <a:r>
              <a:rPr lang="en-US" dirty="0" err="1"/>
              <a:t>ZooKeeper</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A Kafka broker receives messages from producers and stores them on disk keyed by unique </a:t>
            </a:r>
            <a:r>
              <a:rPr lang="en-US" b="1" dirty="0"/>
              <a:t>offset</a:t>
            </a:r>
            <a:r>
              <a:rPr lang="en-US" dirty="0" smtClean="0"/>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t>A Kafka broker allows consumers to fetch messages by topic, partition and </a:t>
            </a:r>
            <a:r>
              <a:rPr lang="en-US" dirty="0" smtClean="0"/>
              <a:t>offset</a:t>
            </a:r>
          </a:p>
          <a:p>
            <a:endParaRPr lang="en-US" dirty="0" smtClean="0">
              <a:latin typeface="Proxima Nova" panose="020B0604020202020204" charset="0"/>
            </a:endParaRPr>
          </a:p>
          <a:p>
            <a:endParaRPr lang="en-US" dirty="0">
              <a:latin typeface="Proxima Nova" panose="020B0604020202020204" charset="0"/>
            </a:endParaRPr>
          </a:p>
        </p:txBody>
      </p:sp>
    </p:spTree>
    <p:extLst>
      <p:ext uri="{BB962C8B-B14F-4D97-AF65-F5344CB8AC3E}">
        <p14:creationId xmlns:p14="http://schemas.microsoft.com/office/powerpoint/2010/main" val="33359726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Nodes and Broker</a:t>
            </a:r>
          </a:p>
        </p:txBody>
      </p:sp>
      <p:sp>
        <p:nvSpPr>
          <p:cNvPr id="2" name="TextBox 1"/>
          <p:cNvSpPr txBox="1"/>
          <p:nvPr/>
        </p:nvSpPr>
        <p:spPr>
          <a:xfrm>
            <a:off x="287383" y="1036868"/>
            <a:ext cx="8686800" cy="307777"/>
          </a:xfrm>
          <a:prstGeom prst="rect">
            <a:avLst/>
          </a:prstGeom>
          <a:noFill/>
        </p:spPr>
        <p:txBody>
          <a:bodyPr wrap="square" rtlCol="0">
            <a:spAutoFit/>
          </a:bodyPr>
          <a:lstStyle/>
          <a:p>
            <a:pPr marL="285750" lvl="3" indent="-285750">
              <a:buFont typeface="Wingdings" panose="05000000000000000000" pitchFamily="2" charset="2"/>
              <a:buChar char="q"/>
            </a:pPr>
            <a:endParaRPr lang="en-US" dirty="0" smtClean="0">
              <a:latin typeface="Proxima Nova" panose="020B0604020202020204" charset="0"/>
            </a:endParaRPr>
          </a:p>
        </p:txBody>
      </p:sp>
      <p:sp>
        <p:nvSpPr>
          <p:cNvPr id="4" name="TextBox 3"/>
          <p:cNvSpPr txBox="1"/>
          <p:nvPr/>
        </p:nvSpPr>
        <p:spPr>
          <a:xfrm>
            <a:off x="287383" y="1036868"/>
            <a:ext cx="8551817" cy="2462213"/>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Each Kafka Broker has a unique ID (number</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Brokers contain topic log </a:t>
            </a:r>
            <a:r>
              <a:rPr lang="en-US" dirty="0" smtClean="0">
                <a:latin typeface="Proxima Nova" panose="020B0604020202020204" charset="0"/>
              </a:rPr>
              <a:t>partitions</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Connecting to one broker bootstraps a client to the entire Kafka cluster</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For failover, you want to start with at least three to five brokers</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A Kafka cluster can have, 10, 100, or 1,000 brokers in a cluster if needed</a:t>
            </a:r>
            <a:r>
              <a:rPr lang="en-US" dirty="0" smtClean="0">
                <a:latin typeface="Proxima Nova" panose="020B0604020202020204" charset="0"/>
              </a:rPr>
              <a:t>.</a:t>
            </a:r>
          </a:p>
          <a:p>
            <a:endParaRPr lang="en-US" dirty="0" smtClean="0">
              <a:latin typeface="Proxima Nova" panose="020B0604020202020204" charset="0"/>
            </a:endParaRPr>
          </a:p>
          <a:p>
            <a:endParaRPr lang="en-US" dirty="0">
              <a:latin typeface="Proxima Nova" panose="020B0604020202020204" charset="0"/>
            </a:endParaRPr>
          </a:p>
        </p:txBody>
      </p:sp>
    </p:spTree>
    <p:extLst>
      <p:ext uri="{BB962C8B-B14F-4D97-AF65-F5344CB8AC3E}">
        <p14:creationId xmlns:p14="http://schemas.microsoft.com/office/powerpoint/2010/main" val="40161525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indent="-330200">
              <a:lnSpc>
                <a:spcPct val="150000"/>
              </a:lnSpc>
              <a:buClr>
                <a:schemeClr val="dk1"/>
              </a:buClr>
              <a:buSzPts val="1600"/>
              <a:buFont typeface="Proxima Nova"/>
              <a:buChar char="❏"/>
            </a:pPr>
            <a:r>
              <a:rPr lang="en" sz="1600" b="1" dirty="0" smtClean="0">
                <a:solidFill>
                  <a:schemeClr val="dk1"/>
                </a:solidFill>
                <a:latin typeface="Proxima Nova"/>
                <a:sym typeface="Proxima Nova"/>
              </a:rPr>
              <a:t>Kafka Topic and Kafka APIs</a:t>
            </a:r>
          </a:p>
          <a:p>
            <a:pPr marL="457200" lvl="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spTree>
    <p:extLst>
      <p:ext uri="{BB962C8B-B14F-4D97-AF65-F5344CB8AC3E}">
        <p14:creationId xmlns:p14="http://schemas.microsoft.com/office/powerpoint/2010/main" val="14233882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Topic</a:t>
            </a:r>
          </a:p>
        </p:txBody>
      </p:sp>
      <p:sp>
        <p:nvSpPr>
          <p:cNvPr id="2" name="TextBox 1"/>
          <p:cNvSpPr txBox="1"/>
          <p:nvPr/>
        </p:nvSpPr>
        <p:spPr>
          <a:xfrm>
            <a:off x="287383" y="1036868"/>
            <a:ext cx="8686800" cy="1815882"/>
          </a:xfrm>
          <a:prstGeom prst="rect">
            <a:avLst/>
          </a:prstGeom>
          <a:noFill/>
        </p:spPr>
        <p:txBody>
          <a:bodyPr wrap="square" rtlCol="0">
            <a:spAutoFit/>
          </a:bodyPr>
          <a:lstStyle/>
          <a:p>
            <a:pPr marL="285750" lvl="3" indent="-285750">
              <a:buFont typeface="Wingdings" panose="05000000000000000000" pitchFamily="2" charset="2"/>
              <a:buChar char="q"/>
            </a:pPr>
            <a:r>
              <a:rPr lang="en-US" dirty="0"/>
              <a:t>Kafka provides for a stream of records—the </a:t>
            </a:r>
            <a:r>
              <a:rPr lang="en-US" dirty="0" smtClean="0"/>
              <a:t>topic</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a:t>A topic is a category or feed name to which records are published</a:t>
            </a:r>
            <a:r>
              <a:rPr lang="en-US" dirty="0" smtClean="0"/>
              <a:t>.</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a:t>Topics in Kafka are always multi-subscriber; that is, a topic can have zero, one, or many consumers that subscribe to the data written to it</a:t>
            </a:r>
            <a:r>
              <a:rPr lang="en-US" dirty="0" smtClean="0"/>
              <a:t>.</a:t>
            </a:r>
          </a:p>
          <a:p>
            <a:pPr marL="285750" lvl="3" indent="-285750">
              <a:buFont typeface="Wingdings" panose="05000000000000000000" pitchFamily="2" charset="2"/>
              <a:buChar char="q"/>
            </a:pPr>
            <a:endParaRPr lang="en-US" dirty="0">
              <a:latin typeface="Proxima Nova" panose="020B0604020202020204" charset="0"/>
            </a:endParaRPr>
          </a:p>
          <a:p>
            <a:pPr marL="285750" lvl="3" indent="-285750">
              <a:buFont typeface="Wingdings" panose="05000000000000000000" pitchFamily="2" charset="2"/>
              <a:buChar char="q"/>
            </a:pPr>
            <a:r>
              <a:rPr lang="en-US" dirty="0"/>
              <a:t>For each topic, the Kafka cluster maintains a partitioned log that looks like this:</a:t>
            </a:r>
            <a:endParaRPr lang="en-US" dirty="0" smtClean="0">
              <a:latin typeface="Proxima Nova"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62" y="2876550"/>
            <a:ext cx="4070802" cy="1828800"/>
          </a:xfrm>
          <a:prstGeom prst="rect">
            <a:avLst/>
          </a:prstGeom>
        </p:spPr>
      </p:pic>
    </p:spTree>
    <p:extLst>
      <p:ext uri="{BB962C8B-B14F-4D97-AF65-F5344CB8AC3E}">
        <p14:creationId xmlns:p14="http://schemas.microsoft.com/office/powerpoint/2010/main" val="12050778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Topic</a:t>
            </a:r>
          </a:p>
        </p:txBody>
      </p:sp>
      <p:sp>
        <p:nvSpPr>
          <p:cNvPr id="2" name="TextBox 1"/>
          <p:cNvSpPr txBox="1"/>
          <p:nvPr/>
        </p:nvSpPr>
        <p:spPr>
          <a:xfrm>
            <a:off x="287383" y="1036868"/>
            <a:ext cx="8686800" cy="2462213"/>
          </a:xfrm>
          <a:prstGeom prst="rect">
            <a:avLst/>
          </a:prstGeom>
          <a:noFill/>
        </p:spPr>
        <p:txBody>
          <a:bodyPr wrap="square" rtlCol="0">
            <a:spAutoFit/>
          </a:bodyPr>
          <a:lstStyle/>
          <a:p>
            <a:pPr marL="285750" lvl="3" indent="-285750">
              <a:buFont typeface="Wingdings" panose="05000000000000000000" pitchFamily="2" charset="2"/>
              <a:buChar char="q"/>
            </a:pPr>
            <a:r>
              <a:rPr lang="en-US" dirty="0" smtClean="0">
                <a:latin typeface="Proxima Nova" panose="020B0604020202020204" charset="0"/>
              </a:rPr>
              <a:t>Lets say a Bank with customer 360 capturing events from various side of the business using </a:t>
            </a:r>
            <a:r>
              <a:rPr lang="en-US" dirty="0" err="1" smtClean="0">
                <a:latin typeface="Proxima Nova" panose="020B0604020202020204" charset="0"/>
              </a:rPr>
              <a:t>kafka</a:t>
            </a:r>
            <a:r>
              <a:rPr lang="en-US" dirty="0" smtClean="0">
                <a:latin typeface="Proxima Nova" panose="020B0604020202020204" charset="0"/>
              </a:rPr>
              <a:t> </a:t>
            </a:r>
          </a:p>
          <a:p>
            <a:pPr marL="285750" lvl="3" indent="-285750">
              <a:buFont typeface="Wingdings" panose="05000000000000000000" pitchFamily="2" charset="2"/>
              <a:buChar char="q"/>
            </a:pPr>
            <a:endParaRPr lang="en-US" dirty="0">
              <a:latin typeface="Proxima Nova" panose="020B0604020202020204" charset="0"/>
            </a:endParaRPr>
          </a:p>
          <a:p>
            <a:pPr lvl="4"/>
            <a:r>
              <a:rPr lang="en-US" dirty="0" smtClean="0">
                <a:latin typeface="Proxima Nova" panose="020B0604020202020204" charset="0"/>
              </a:rPr>
              <a:t>	- Create separate topic for the customer personal events</a:t>
            </a:r>
          </a:p>
          <a:p>
            <a:pPr lvl="4"/>
            <a:r>
              <a:rPr lang="en-US" dirty="0">
                <a:latin typeface="Proxima Nova" panose="020B0604020202020204" charset="0"/>
              </a:rPr>
              <a:t>	</a:t>
            </a:r>
            <a:r>
              <a:rPr lang="en-US" dirty="0" smtClean="0">
                <a:latin typeface="Proxima Nova" panose="020B0604020202020204" charset="0"/>
              </a:rPr>
              <a:t>- Create separate topic for payments related events</a:t>
            </a:r>
          </a:p>
          <a:p>
            <a:pPr lvl="4"/>
            <a:r>
              <a:rPr lang="en-US" dirty="0">
                <a:latin typeface="Proxima Nova" panose="020B0604020202020204" charset="0"/>
              </a:rPr>
              <a:t>	</a:t>
            </a:r>
            <a:r>
              <a:rPr lang="en-US" dirty="0" smtClean="0">
                <a:latin typeface="Proxima Nova" panose="020B0604020202020204" charset="0"/>
              </a:rPr>
              <a:t>- Create another topic for credit card related events. </a:t>
            </a:r>
          </a:p>
          <a:p>
            <a:pPr lvl="4"/>
            <a:endParaRPr lang="en-US" dirty="0">
              <a:latin typeface="Proxima Nova" panose="020B0604020202020204" charset="0"/>
            </a:endParaRPr>
          </a:p>
          <a:p>
            <a:pPr marL="285750" lvl="4" indent="-285750">
              <a:buFont typeface="Wingdings" panose="05000000000000000000" pitchFamily="2" charset="2"/>
              <a:buChar char="q"/>
            </a:pPr>
            <a:r>
              <a:rPr lang="en-US" dirty="0" smtClean="0">
                <a:latin typeface="Proxima Nova" panose="020B0604020202020204" charset="0"/>
              </a:rPr>
              <a:t>By this way you can isolate the data flow. </a:t>
            </a:r>
          </a:p>
          <a:p>
            <a:pPr marL="285750" lvl="4" indent="-285750">
              <a:buFont typeface="Wingdings" panose="05000000000000000000" pitchFamily="2" charset="2"/>
              <a:buChar char="q"/>
            </a:pPr>
            <a:endParaRPr lang="en-US" dirty="0">
              <a:latin typeface="Proxima Nova" panose="020B0604020202020204" charset="0"/>
            </a:endParaRPr>
          </a:p>
          <a:p>
            <a:pPr marL="285750" lvl="4" indent="-285750">
              <a:buFont typeface="Wingdings" panose="05000000000000000000" pitchFamily="2" charset="2"/>
              <a:buChar char="q"/>
            </a:pPr>
            <a:r>
              <a:rPr lang="en-US" dirty="0" smtClean="0">
                <a:latin typeface="Proxima Nova" panose="020B0604020202020204" charset="0"/>
              </a:rPr>
              <a:t>We can also isolate the real-time, batch and near real-time data flows using topics</a:t>
            </a:r>
          </a:p>
          <a:p>
            <a:pPr marL="285750" lvl="4" indent="-285750">
              <a:buFont typeface="Wingdings" panose="05000000000000000000" pitchFamily="2" charset="2"/>
              <a:buChar char="q"/>
            </a:pPr>
            <a:endParaRPr lang="en-US" dirty="0">
              <a:latin typeface="Proxima Nova" panose="020B0604020202020204" charset="0"/>
            </a:endParaRPr>
          </a:p>
          <a:p>
            <a:pPr lvl="4"/>
            <a:endParaRPr lang="en-US" dirty="0" smtClean="0">
              <a:latin typeface="Proxima Nova" panose="020B0604020202020204" charset="0"/>
            </a:endParaRPr>
          </a:p>
        </p:txBody>
      </p:sp>
    </p:spTree>
    <p:extLst>
      <p:ext uri="{BB962C8B-B14F-4D97-AF65-F5344CB8AC3E}">
        <p14:creationId xmlns:p14="http://schemas.microsoft.com/office/powerpoint/2010/main" val="1806923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SzPts val="1600"/>
              <a:buFont typeface="Proxima Nova"/>
              <a:buChar char="❏"/>
            </a:pPr>
            <a:r>
              <a:rPr lang="en" sz="1600" i="0" u="none" strike="noStrike" cap="none" dirty="0">
                <a:solidFill>
                  <a:srgbClr val="000000"/>
                </a:solidFill>
                <a:latin typeface="Proxima Nova"/>
                <a:ea typeface="Proxima Nova"/>
                <a:cs typeface="Proxima Nova"/>
                <a:sym typeface="Proxima Nova"/>
              </a:rPr>
              <a:t>About this </a:t>
            </a:r>
            <a:r>
              <a:rPr lang="en" sz="1600" i="0" u="none" strike="noStrike" cap="none" dirty="0" smtClean="0">
                <a:solidFill>
                  <a:srgbClr val="000000"/>
                </a:solidFill>
                <a:latin typeface="Proxima Nova"/>
                <a:ea typeface="Proxima Nova"/>
                <a:cs typeface="Proxima Nova"/>
                <a:sym typeface="Proxima Nova"/>
              </a:rPr>
              <a:t>Course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1" i="0" u="none" strike="noStrike" cap="none" dirty="0">
                <a:solidFill>
                  <a:srgbClr val="000000"/>
                </a:solidFill>
                <a:latin typeface="Proxima Nova"/>
                <a:ea typeface="Proxima Nova"/>
                <a:cs typeface="Proxima Nova"/>
                <a:sym typeface="Proxima Nova"/>
              </a:rPr>
              <a:t>Course Logistics</a:t>
            </a:r>
            <a:endParaRPr b="1"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Agreements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you !</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About the Instructor</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General Instructions for Exercises</a:t>
            </a:r>
            <a:endParaRPr dirty="0"/>
          </a:p>
        </p:txBody>
      </p:sp>
      <p:sp>
        <p:nvSpPr>
          <p:cNvPr id="185" name="Shape 185"/>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dirty="0" smtClean="0">
                <a:solidFill>
                  <a:schemeClr val="lt1"/>
                </a:solidFill>
                <a:latin typeface="Questrial"/>
                <a:ea typeface="Questrial"/>
                <a:cs typeface="Questrial"/>
                <a:sym typeface="Questrial"/>
              </a:rPr>
              <a:t>Course Introduction </a:t>
            </a:r>
            <a:endParaRPr dirty="0"/>
          </a:p>
        </p:txBody>
      </p:sp>
      <p:sp>
        <p:nvSpPr>
          <p:cNvPr id="186" name="Shape 186"/>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Chapter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pic>
        <p:nvPicPr>
          <p:cNvPr id="5" name="Shape 204"/>
          <p:cNvPicPr preferRelativeResize="0"/>
          <p:nvPr/>
        </p:nvPicPr>
        <p:blipFill rotWithShape="1">
          <a:blip r:embed="rId3">
            <a:alphaModFix/>
          </a:blip>
          <a:srcRect/>
          <a:stretch/>
        </p:blipFill>
        <p:spPr>
          <a:xfrm>
            <a:off x="215325" y="1028625"/>
            <a:ext cx="279300" cy="258900"/>
          </a:xfrm>
          <a:prstGeom prst="rect">
            <a:avLst/>
          </a:prstGeom>
          <a:noFill/>
          <a:ln>
            <a:noFill/>
          </a:ln>
        </p:spPr>
      </p:pic>
    </p:spTree>
    <p:extLst>
      <p:ext uri="{BB962C8B-B14F-4D97-AF65-F5344CB8AC3E}">
        <p14:creationId xmlns:p14="http://schemas.microsoft.com/office/powerpoint/2010/main" val="4232911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APIs</a:t>
            </a:r>
          </a:p>
        </p:txBody>
      </p:sp>
      <p:sp>
        <p:nvSpPr>
          <p:cNvPr id="2" name="TextBox 1"/>
          <p:cNvSpPr txBox="1"/>
          <p:nvPr/>
        </p:nvSpPr>
        <p:spPr>
          <a:xfrm>
            <a:off x="287383" y="1036868"/>
            <a:ext cx="8686800" cy="3970318"/>
          </a:xfrm>
          <a:prstGeom prst="rect">
            <a:avLst/>
          </a:prstGeom>
          <a:noFill/>
        </p:spPr>
        <p:txBody>
          <a:bodyPr wrap="square" rtlCol="0">
            <a:spAutoFit/>
          </a:bodyPr>
          <a:lstStyle/>
          <a:p>
            <a:pPr marL="285750" lvl="4" indent="-285750">
              <a:buFont typeface="Wingdings" panose="05000000000000000000" pitchFamily="2" charset="2"/>
              <a:buChar char="q"/>
            </a:pPr>
            <a:r>
              <a:rPr lang="en-US" dirty="0" smtClean="0">
                <a:latin typeface="Proxima Nova" panose="020B0604020202020204" charset="0"/>
              </a:rPr>
              <a:t>Kafka Producer API</a:t>
            </a:r>
          </a:p>
          <a:p>
            <a:pPr lvl="5"/>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The Producer API allows an application to publish a stream of records to one or more Kafka topics</a:t>
            </a:r>
            <a:r>
              <a:rPr lang="en-US" dirty="0" smtClean="0">
                <a:latin typeface="Proxima Nova" panose="020B0604020202020204" charset="0"/>
              </a:rPr>
              <a:t>.</a:t>
            </a:r>
          </a:p>
          <a:p>
            <a:pPr lvl="5"/>
            <a:endParaRPr lang="en-US" dirty="0">
              <a:latin typeface="Proxima Nova" panose="020B0604020202020204" charset="0"/>
            </a:endParaRPr>
          </a:p>
          <a:p>
            <a:pPr marL="285750" lvl="5" indent="-285750">
              <a:buFont typeface="Wingdings" panose="05000000000000000000" pitchFamily="2" charset="2"/>
              <a:buChar char="q"/>
            </a:pPr>
            <a:r>
              <a:rPr lang="en-US" dirty="0" smtClean="0">
                <a:latin typeface="Proxima Nova" panose="020B0604020202020204" charset="0"/>
              </a:rPr>
              <a:t>Kafka Consumer API</a:t>
            </a:r>
          </a:p>
          <a:p>
            <a:pPr lvl="5"/>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The </a:t>
            </a:r>
            <a:r>
              <a:rPr lang="en-US" dirty="0" smtClean="0">
                <a:latin typeface="Proxima Nova" panose="020B0604020202020204" charset="0"/>
              </a:rPr>
              <a:t>Consumer </a:t>
            </a:r>
            <a:r>
              <a:rPr lang="en-US" dirty="0">
                <a:latin typeface="Proxima Nova" panose="020B0604020202020204" charset="0"/>
              </a:rPr>
              <a:t>API allows an application to subscribe to one or more topics and process the stream of records produced to them</a:t>
            </a:r>
            <a:r>
              <a:rPr lang="en-US" dirty="0" smtClean="0">
                <a:latin typeface="Proxima Nova" panose="020B0604020202020204" charset="0"/>
              </a:rPr>
              <a:t>.</a:t>
            </a:r>
          </a:p>
          <a:p>
            <a:pPr lvl="5"/>
            <a:endParaRPr lang="en-US" dirty="0">
              <a:latin typeface="Proxima Nova" panose="020B0604020202020204" charset="0"/>
            </a:endParaRPr>
          </a:p>
          <a:p>
            <a:pPr marL="285750" lvl="5" indent="-285750">
              <a:buFont typeface="Wingdings" panose="05000000000000000000" pitchFamily="2" charset="2"/>
              <a:buChar char="q"/>
            </a:pPr>
            <a:r>
              <a:rPr lang="en-US" dirty="0" smtClean="0">
                <a:latin typeface="Proxima Nova" panose="020B0604020202020204" charset="0"/>
              </a:rPr>
              <a:t>Kafka Stream API</a:t>
            </a:r>
          </a:p>
          <a:p>
            <a:pPr lvl="5"/>
            <a:r>
              <a:rPr lang="en-US" dirty="0" smtClean="0">
                <a:latin typeface="Proxima Nova" panose="020B0604020202020204" charset="0"/>
              </a:rPr>
              <a:t>	- </a:t>
            </a:r>
            <a:r>
              <a:rPr lang="en-US" dirty="0">
                <a:latin typeface="Proxima Nova" panose="020B0604020202020204" charset="0"/>
              </a:rPr>
              <a:t>The Streams API allows an application to act as a </a:t>
            </a:r>
            <a:r>
              <a:rPr lang="en-US" i="1" dirty="0">
                <a:latin typeface="Proxima Nova" panose="020B0604020202020204" charset="0"/>
              </a:rPr>
              <a:t>stream processor</a:t>
            </a:r>
            <a:r>
              <a:rPr lang="en-US" dirty="0">
                <a:latin typeface="Proxima Nova" panose="020B0604020202020204" charset="0"/>
              </a:rPr>
              <a:t>, consuming an input stream from one or more topics and producing an output stream to one or more output topics, effectively transforming the input streams to output streams.</a:t>
            </a:r>
          </a:p>
          <a:p>
            <a:pPr lvl="5"/>
            <a:endParaRPr lang="en-US" dirty="0" smtClean="0">
              <a:latin typeface="Proxima Nova" panose="020B0604020202020204" charset="0"/>
            </a:endParaRPr>
          </a:p>
          <a:p>
            <a:pPr marL="285750" lvl="5" indent="-285750">
              <a:buFont typeface="Wingdings" panose="05000000000000000000" pitchFamily="2" charset="2"/>
              <a:buChar char="q"/>
            </a:pPr>
            <a:r>
              <a:rPr lang="en-US" dirty="0" smtClean="0">
                <a:latin typeface="Proxima Nova" panose="020B0604020202020204" charset="0"/>
              </a:rPr>
              <a:t>Kafka Connector API</a:t>
            </a:r>
          </a:p>
          <a:p>
            <a:pPr lvl="6"/>
            <a:r>
              <a:rPr lang="en-US" dirty="0">
                <a:latin typeface="Proxima Nova" panose="020B0604020202020204" charset="0"/>
              </a:rPr>
              <a:t>	</a:t>
            </a:r>
            <a:r>
              <a:rPr lang="en-US" dirty="0" smtClean="0">
                <a:latin typeface="Proxima Nova" panose="020B0604020202020204" charset="0"/>
              </a:rPr>
              <a:t>- </a:t>
            </a:r>
            <a:r>
              <a:rPr lang="en-US" dirty="0">
                <a:latin typeface="Proxima Nova" panose="020B0604020202020204" charset="0"/>
              </a:rPr>
              <a:t>The Connector API allows building and running reusable producers or consumers that connect Kafka topics to existing applications or data systems. For example, a connector to a relational database might capture every change to a </a:t>
            </a:r>
            <a:r>
              <a:rPr lang="en-US" dirty="0" smtClean="0">
                <a:latin typeface="Proxima Nova" panose="020B0604020202020204" charset="0"/>
              </a:rPr>
              <a:t>table</a:t>
            </a:r>
            <a:endParaRPr lang="en-US" dirty="0">
              <a:latin typeface="Proxima Nova" panose="020B0604020202020204" charset="0"/>
            </a:endParaRPr>
          </a:p>
          <a:p>
            <a:pPr lvl="5"/>
            <a:endParaRPr lang="en-US" dirty="0">
              <a:latin typeface="Proxima Nova" panose="020B0604020202020204" charset="0"/>
            </a:endParaRPr>
          </a:p>
        </p:txBody>
      </p:sp>
    </p:spTree>
    <p:extLst>
      <p:ext uri="{BB962C8B-B14F-4D97-AF65-F5344CB8AC3E}">
        <p14:creationId xmlns:p14="http://schemas.microsoft.com/office/powerpoint/2010/main" val="31864435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b="1" dirty="0">
                <a:solidFill>
                  <a:schemeClr val="dk1"/>
                </a:solidFill>
                <a:latin typeface="Proxima Nova"/>
                <a:sym typeface="Proxima Nova"/>
              </a:rPr>
              <a:t>Kafka partitions, Records and </a:t>
            </a:r>
            <a:r>
              <a:rPr lang="en" sz="1600" b="1"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spTree>
    <p:extLst>
      <p:ext uri="{BB962C8B-B14F-4D97-AF65-F5344CB8AC3E}">
        <p14:creationId xmlns:p14="http://schemas.microsoft.com/office/powerpoint/2010/main" val="5852448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Partitions</a:t>
            </a:r>
          </a:p>
        </p:txBody>
      </p:sp>
      <p:sp>
        <p:nvSpPr>
          <p:cNvPr id="4" name="TextBox 3"/>
          <p:cNvSpPr txBox="1"/>
          <p:nvPr/>
        </p:nvSpPr>
        <p:spPr>
          <a:xfrm>
            <a:off x="304800" y="1047750"/>
            <a:ext cx="8610600" cy="3754874"/>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Proxima Nova" panose="020B0604020202020204" charset="0"/>
              </a:rPr>
              <a:t>Kafka can replicate partitions across a configurable number of Kafka servers which is used for fault tolerance.</a:t>
            </a:r>
            <a:endParaRPr lang="en-US" dirty="0" smtClean="0">
              <a:latin typeface="Proxima Nova" panose="020B0604020202020204" charset="0"/>
            </a:endParaRP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Each </a:t>
            </a:r>
            <a:r>
              <a:rPr lang="en-US" dirty="0" err="1" smtClean="0">
                <a:latin typeface="Proxima Nova" panose="020B0604020202020204" charset="0"/>
              </a:rPr>
              <a:t>kafka</a:t>
            </a:r>
            <a:r>
              <a:rPr lang="en-US" dirty="0" smtClean="0">
                <a:latin typeface="Proxima Nova" panose="020B0604020202020204" charset="0"/>
              </a:rPr>
              <a:t> broker </a:t>
            </a:r>
            <a:r>
              <a:rPr lang="en-US" dirty="0">
                <a:latin typeface="Proxima Nova" panose="020B0604020202020204" charset="0"/>
              </a:rPr>
              <a:t>holds a number of partitions and each of these partitions can be either a leader or a replica for a topic</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Each partition has a leader server and zero or more follower servers.</a:t>
            </a:r>
            <a:endParaRPr lang="en-US" dirty="0" smtClean="0">
              <a:latin typeface="Proxima Nova" panose="020B0604020202020204" charset="0"/>
            </a:endParaRP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All writes and reads to a topic go through the leader and the leader coordinates updating replicas with new </a:t>
            </a:r>
            <a:r>
              <a:rPr lang="en-US" dirty="0" smtClean="0">
                <a:latin typeface="Proxima Nova" panose="020B0604020202020204" charset="0"/>
              </a:rPr>
              <a:t>data.</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If </a:t>
            </a:r>
            <a:r>
              <a:rPr lang="en-US" dirty="0">
                <a:latin typeface="Proxima Nova" panose="020B0604020202020204" charset="0"/>
              </a:rPr>
              <a:t>a leader fails, a replica takes over as the new </a:t>
            </a:r>
            <a:r>
              <a:rPr lang="en-US" dirty="0" smtClean="0">
                <a:latin typeface="Proxima Nova" panose="020B0604020202020204" charset="0"/>
              </a:rPr>
              <a:t>leader</a:t>
            </a:r>
            <a:r>
              <a:rPr lang="en-US" dirty="0">
                <a:latin typeface="Proxima Nova" panose="020B0604020202020204" charset="0"/>
              </a:rPr>
              <a:t> </a:t>
            </a:r>
            <a:r>
              <a:rPr lang="en-US" dirty="0" smtClean="0">
                <a:latin typeface="Proxima Nova" panose="020B0604020202020204" charset="0"/>
              </a:rPr>
              <a:t>with the help of zookeeper</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smtClean="0">
                <a:latin typeface="Proxima Nova" panose="020B0604020202020204" charset="0"/>
              </a:rPr>
              <a:t>Kafka also </a:t>
            </a:r>
            <a:r>
              <a:rPr lang="en-US" dirty="0">
                <a:latin typeface="Proxima Nova" panose="020B0604020202020204" charset="0"/>
              </a:rPr>
              <a:t>uses partitions for parallel consumer handling within a group</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Kafka distributes topic log partitions over servers in the Kafka cluster. Each server handles its share of data and requests by sharing partition leadership.</a:t>
            </a:r>
          </a:p>
        </p:txBody>
      </p:sp>
    </p:spTree>
    <p:extLst>
      <p:ext uri="{BB962C8B-B14F-4D97-AF65-F5344CB8AC3E}">
        <p14:creationId xmlns:p14="http://schemas.microsoft.com/office/powerpoint/2010/main" val="27828745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78171"/>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Partitions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76350"/>
            <a:ext cx="6808430" cy="3276600"/>
          </a:xfrm>
          <a:prstGeom prst="rect">
            <a:avLst/>
          </a:prstGeom>
        </p:spPr>
      </p:pic>
    </p:spTree>
    <p:extLst>
      <p:ext uri="{BB962C8B-B14F-4D97-AF65-F5344CB8AC3E}">
        <p14:creationId xmlns:p14="http://schemas.microsoft.com/office/powerpoint/2010/main" val="15536265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Record – Key value pair</a:t>
            </a:r>
          </a:p>
        </p:txBody>
      </p:sp>
      <p:sp>
        <p:nvSpPr>
          <p:cNvPr id="2" name="TextBox 1"/>
          <p:cNvSpPr txBox="1"/>
          <p:nvPr/>
        </p:nvSpPr>
        <p:spPr>
          <a:xfrm>
            <a:off x="304800" y="1047750"/>
            <a:ext cx="8534400" cy="3754874"/>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Proxima Nova" panose="020B0604020202020204" charset="0"/>
              </a:rPr>
              <a:t>Kafka record is nothing but a </a:t>
            </a:r>
            <a:r>
              <a:rPr lang="en-US" dirty="0">
                <a:latin typeface="Proxima Nova" panose="020B0604020202020204" charset="0"/>
              </a:rPr>
              <a:t>key/value pair to be sent to </a:t>
            </a:r>
            <a:r>
              <a:rPr lang="en-US" dirty="0" smtClean="0">
                <a:latin typeface="Proxima Nova" panose="020B0604020202020204" charset="0"/>
              </a:rPr>
              <a:t>Kafka</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This consists of a topic name to which the record is being sent, an optional partition number, and an optional key and value</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If a valid partition number is specified that partition will be used when sending the record</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If no partition is specified but a key is present a partition will be chosen using a hash of the </a:t>
            </a:r>
            <a:r>
              <a:rPr lang="en-US" dirty="0" smtClean="0">
                <a:latin typeface="Proxima Nova" panose="020B0604020202020204" charset="0"/>
              </a:rPr>
              <a:t>key</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If neither key nor partition is present a partition will be assigned in a round-robin fashion</a:t>
            </a:r>
            <a:r>
              <a:rPr lang="en-US" dirty="0" smtClean="0">
                <a:latin typeface="Proxima Nova" panose="020B0604020202020204" charset="0"/>
              </a:rPr>
              <a:t>.</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record also has an associated timestamp. If the user did not provide a timestamp, the producer will stamp the record with its current </a:t>
            </a:r>
            <a:r>
              <a:rPr lang="en-US" dirty="0" smtClean="0">
                <a:latin typeface="Proxima Nova" panose="020B0604020202020204" charset="0"/>
              </a:rPr>
              <a:t>time.</a:t>
            </a: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r>
              <a:rPr lang="en-US" dirty="0">
                <a:latin typeface="Proxima Nova" panose="020B0604020202020204" charset="0"/>
              </a:rPr>
              <a:t>The timestamp eventually used by Kafka depends on the timestamp type configured for the topic.</a:t>
            </a:r>
            <a:endParaRPr lang="en-US" dirty="0" smtClean="0">
              <a:latin typeface="Proxima Nova" panose="020B0604020202020204" charset="0"/>
            </a:endParaRPr>
          </a:p>
          <a:p>
            <a:pPr marL="285750" indent="-285750">
              <a:buFont typeface="Wingdings" panose="05000000000000000000" pitchFamily="2" charset="2"/>
              <a:buChar char="q"/>
            </a:pPr>
            <a:endParaRPr lang="en-US" dirty="0">
              <a:latin typeface="Proxima Nova" panose="020B0604020202020204" charset="0"/>
            </a:endParaRPr>
          </a:p>
          <a:p>
            <a:pPr marL="285750" indent="-285750">
              <a:buFont typeface="Wingdings" panose="05000000000000000000" pitchFamily="2" charset="2"/>
              <a:buChar char="q"/>
            </a:pPr>
            <a:endParaRPr lang="en-US" dirty="0">
              <a:latin typeface="Proxima Nova" panose="020B0604020202020204" charset="0"/>
            </a:endParaRPr>
          </a:p>
        </p:txBody>
      </p:sp>
    </p:spTree>
    <p:extLst>
      <p:ext uri="{BB962C8B-B14F-4D97-AF65-F5344CB8AC3E}">
        <p14:creationId xmlns:p14="http://schemas.microsoft.com/office/powerpoint/2010/main" val="42801171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spTree>
    <p:extLst>
      <p:ext uri="{BB962C8B-B14F-4D97-AF65-F5344CB8AC3E}">
        <p14:creationId xmlns:p14="http://schemas.microsoft.com/office/powerpoint/2010/main" val="31646324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Producer and Consumer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24288"/>
            <a:ext cx="7162800" cy="3725334"/>
          </a:xfrm>
          <a:prstGeom prst="rect">
            <a:avLst/>
          </a:prstGeom>
        </p:spPr>
      </p:pic>
    </p:spTree>
    <p:extLst>
      <p:ext uri="{BB962C8B-B14F-4D97-AF65-F5344CB8AC3E}">
        <p14:creationId xmlns:p14="http://schemas.microsoft.com/office/powerpoint/2010/main" val="7013998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Producer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35" y="1276350"/>
            <a:ext cx="8293379" cy="269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6716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Producer</a:t>
            </a:r>
          </a:p>
        </p:txBody>
      </p:sp>
      <p:sp>
        <p:nvSpPr>
          <p:cNvPr id="5" name="TextBox 4"/>
          <p:cNvSpPr txBox="1"/>
          <p:nvPr/>
        </p:nvSpPr>
        <p:spPr>
          <a:xfrm>
            <a:off x="228600" y="1047750"/>
            <a:ext cx="8686800" cy="3970318"/>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producers send records to topics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picks which partition to send a record to per topic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can send records </a:t>
            </a:r>
            <a:r>
              <a:rPr lang="en-IN" dirty="0" smtClean="0">
                <a:latin typeface="Proxima Nova" charset="0"/>
              </a:rPr>
              <a:t>round-robin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producer could implement priority systems based on sending records to certain partitions based on the priority of the record</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Producers </a:t>
            </a:r>
            <a:r>
              <a:rPr lang="en-IN" dirty="0">
                <a:latin typeface="Proxima Nova" charset="0"/>
              </a:rPr>
              <a:t>send records to a partition based on the record’s key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default </a:t>
            </a:r>
            <a:r>
              <a:rPr lang="en-IN" dirty="0" err="1">
                <a:latin typeface="Proxima Nova" charset="0"/>
              </a:rPr>
              <a:t>partitioner</a:t>
            </a:r>
            <a:r>
              <a:rPr lang="en-IN" dirty="0">
                <a:latin typeface="Proxima Nova" charset="0"/>
              </a:rPr>
              <a:t> for Java uses a hash of the record’s key to choose the partition or uses a round-robin strategy if the record has no key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Producers write at their cadence so the order of Records cannot be guaranteed across partitions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33682555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Consumer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200150"/>
            <a:ext cx="6818072" cy="3114855"/>
          </a:xfrm>
          <a:prstGeom prst="rect">
            <a:avLst/>
          </a:prstGeom>
        </p:spPr>
      </p:pic>
    </p:spTree>
    <p:extLst>
      <p:ext uri="{BB962C8B-B14F-4D97-AF65-F5344CB8AC3E}">
        <p14:creationId xmlns:p14="http://schemas.microsoft.com/office/powerpoint/2010/main" val="370789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p:nvPr/>
        </p:nvSpPr>
        <p:spPr>
          <a:xfrm>
            <a:off x="71950" y="960912"/>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start and end times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Break</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Lunch</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Ask Questions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Restrooms</a:t>
            </a:r>
            <a:endParaRPr dirty="0"/>
          </a:p>
        </p:txBody>
      </p:sp>
      <p:sp>
        <p:nvSpPr>
          <p:cNvPr id="228" name="Shape 228"/>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9" name="Shape 229"/>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30" name="Shape 230"/>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Course Logistics</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spTree>
    <p:extLst>
      <p:ext uri="{BB962C8B-B14F-4D97-AF65-F5344CB8AC3E}">
        <p14:creationId xmlns:p14="http://schemas.microsoft.com/office/powerpoint/2010/main" val="361202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Consumer</a:t>
            </a:r>
          </a:p>
        </p:txBody>
      </p:sp>
      <p:sp>
        <p:nvSpPr>
          <p:cNvPr id="4" name="TextBox 3"/>
          <p:cNvSpPr txBox="1"/>
          <p:nvPr/>
        </p:nvSpPr>
        <p:spPr>
          <a:xfrm>
            <a:off x="304800" y="1276350"/>
            <a:ext cx="8382000" cy="3108543"/>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Kafka Consumers are </a:t>
            </a:r>
            <a:r>
              <a:rPr lang="en-IN" dirty="0" err="1" smtClean="0">
                <a:latin typeface="Proxima Nova" charset="0"/>
              </a:rPr>
              <a:t>typicaclly</a:t>
            </a:r>
            <a:r>
              <a:rPr lang="en-IN" dirty="0" smtClean="0">
                <a:latin typeface="Proxima Nova" charset="0"/>
              </a:rPr>
              <a:t> part of </a:t>
            </a:r>
            <a:r>
              <a:rPr lang="en-IN" dirty="0" err="1" smtClean="0">
                <a:latin typeface="Proxima Nova" charset="0"/>
              </a:rPr>
              <a:t>kafka</a:t>
            </a:r>
            <a:r>
              <a:rPr lang="en-IN" dirty="0" smtClean="0">
                <a:latin typeface="Proxima Nova" charset="0"/>
              </a:rPr>
              <a:t> consumer groups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Consumer group is a multi-threaded or multi-machine consumption from Kafka </a:t>
            </a:r>
            <a:r>
              <a:rPr lang="en-IN" dirty="0" smtClean="0">
                <a:latin typeface="Proxima Nova" charset="0"/>
              </a:rPr>
              <a:t>topics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maximum parallelism of a group is that the number of consumers in the group </a:t>
            </a:r>
            <a:r>
              <a:rPr lang="en-IN" dirty="0" smtClean="0">
                <a:latin typeface="Proxima Nova" charset="0"/>
              </a:rPr>
              <a:t>- </a:t>
            </a:r>
            <a:r>
              <a:rPr lang="en-IN" dirty="0">
                <a:latin typeface="Proxima Nova" charset="0"/>
              </a:rPr>
              <a:t>no of </a:t>
            </a:r>
            <a:r>
              <a:rPr lang="en-IN" dirty="0" smtClean="0">
                <a:latin typeface="Proxima Nova" charset="0"/>
              </a:rPr>
              <a:t>partitions</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Kafka </a:t>
            </a:r>
            <a:r>
              <a:rPr lang="en-IN" dirty="0">
                <a:latin typeface="Proxima Nova" charset="0"/>
              </a:rPr>
              <a:t>assigns the partitions of a topic to the consumer in a group, so that each partition is consumed by exactly one consumer in the group</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guarantees that a message is only ever read by a single consumer in the group</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Consumers can see the message in the order they were stored in the log.</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17734201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spTree>
    <p:extLst>
      <p:ext uri="{BB962C8B-B14F-4D97-AF65-F5344CB8AC3E}">
        <p14:creationId xmlns:p14="http://schemas.microsoft.com/office/powerpoint/2010/main" val="12544585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Logs	</a:t>
            </a:r>
          </a:p>
        </p:txBody>
      </p:sp>
      <p:sp>
        <p:nvSpPr>
          <p:cNvPr id="4" name="TextBox 3"/>
          <p:cNvSpPr txBox="1"/>
          <p:nvPr/>
        </p:nvSpPr>
        <p:spPr>
          <a:xfrm>
            <a:off x="304800" y="1276350"/>
            <a:ext cx="83820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A log for a topic named "</a:t>
            </a:r>
            <a:r>
              <a:rPr lang="en-IN" dirty="0" err="1">
                <a:latin typeface="Proxima Nova" charset="0"/>
              </a:rPr>
              <a:t>my_topic</a:t>
            </a:r>
            <a:r>
              <a:rPr lang="en-IN" dirty="0">
                <a:latin typeface="Proxima Nova" charset="0"/>
              </a:rPr>
              <a:t>" with two partitions consists of two directories (namely my_topic_0 and my_topic_1) populated with data files containing the messages for that topic</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format of the log files is a sequence of "log entries""; each log entry is a 4 byte integer </a:t>
            </a:r>
            <a:r>
              <a:rPr lang="en-IN" i="1" dirty="0">
                <a:latin typeface="Proxima Nova" charset="0"/>
              </a:rPr>
              <a:t>N</a:t>
            </a:r>
            <a:r>
              <a:rPr lang="en-IN" dirty="0">
                <a:latin typeface="Proxima Nova" charset="0"/>
              </a:rPr>
              <a:t> storing the message length which is followed by the </a:t>
            </a:r>
            <a:r>
              <a:rPr lang="en-IN" i="1" dirty="0">
                <a:latin typeface="Proxima Nova" charset="0"/>
              </a:rPr>
              <a:t>N</a:t>
            </a:r>
            <a:r>
              <a:rPr lang="en-IN" dirty="0">
                <a:latin typeface="Proxima Nova" charset="0"/>
              </a:rPr>
              <a:t> message bytes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Each message is uniquely identified by a 64-bit integer </a:t>
            </a:r>
            <a:r>
              <a:rPr lang="en-IN" i="1" dirty="0">
                <a:latin typeface="Proxima Nova" charset="0"/>
              </a:rPr>
              <a:t>offset</a:t>
            </a:r>
            <a:r>
              <a:rPr lang="en-IN" dirty="0">
                <a:latin typeface="Proxima Nova" charset="0"/>
              </a:rPr>
              <a:t> giving the byte position of the start of this message in the stream of all messages ever sent to that topic on that </a:t>
            </a:r>
            <a:r>
              <a:rPr lang="en-IN" dirty="0" smtClean="0">
                <a:latin typeface="Proxima Nova" charset="0"/>
              </a:rPr>
              <a:t>partition.</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smtClean="0">
                <a:latin typeface="Proxima Nova" charset="0"/>
              </a:rPr>
              <a:t>A GUID will be generated by the producer for the uniqueness and the consumers will read the logs based upon the GUID</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Each message has its value, offset, timestamp, key, message size, compression codec, checksum, and version of the message format.</a:t>
            </a: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1648505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Exericese	</a:t>
            </a:r>
          </a:p>
        </p:txBody>
      </p:sp>
      <p:sp>
        <p:nvSpPr>
          <p:cNvPr id="4" name="TextBox 3"/>
          <p:cNvSpPr txBox="1"/>
          <p:nvPr/>
        </p:nvSpPr>
        <p:spPr>
          <a:xfrm>
            <a:off x="304800" y="1276350"/>
            <a:ext cx="8382000" cy="2246769"/>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Create a Kafka Multi broker cluster</a:t>
            </a:r>
          </a:p>
          <a:p>
            <a:r>
              <a:rPr lang="en-IN" dirty="0" smtClean="0">
                <a:latin typeface="Proxima Nova" charset="0"/>
              </a:rPr>
              <a:t>	-  You will be given with 3 machines. Name those as broker-1, broker-2 and broker-3</a:t>
            </a:r>
          </a:p>
          <a:p>
            <a:r>
              <a:rPr lang="en-IN" dirty="0">
                <a:latin typeface="Proxima Nova" charset="0"/>
              </a:rPr>
              <a:t>	</a:t>
            </a:r>
            <a:r>
              <a:rPr lang="en-IN" dirty="0" smtClean="0">
                <a:latin typeface="Proxima Nova" charset="0"/>
              </a:rPr>
              <a:t>-  Install the required pre-requisites for installing </a:t>
            </a:r>
            <a:r>
              <a:rPr lang="en-IN" dirty="0" err="1" smtClean="0">
                <a:latin typeface="Proxima Nova" charset="0"/>
              </a:rPr>
              <a:t>kafka</a:t>
            </a:r>
            <a:r>
              <a:rPr lang="en-IN" dirty="0" smtClean="0">
                <a:latin typeface="Proxima Nova" charset="0"/>
              </a:rPr>
              <a:t>.</a:t>
            </a:r>
          </a:p>
          <a:p>
            <a:r>
              <a:rPr lang="en-IN" dirty="0">
                <a:latin typeface="Proxima Nova" charset="0"/>
              </a:rPr>
              <a:t>	</a:t>
            </a:r>
            <a:r>
              <a:rPr lang="en-IN" dirty="0" smtClean="0">
                <a:latin typeface="Proxima Nova" charset="0"/>
              </a:rPr>
              <a:t>-  Download and Install Apache Zookeeper</a:t>
            </a:r>
          </a:p>
          <a:p>
            <a:r>
              <a:rPr lang="en-IN" dirty="0">
                <a:latin typeface="Proxima Nova" charset="0"/>
              </a:rPr>
              <a:t>	</a:t>
            </a:r>
            <a:r>
              <a:rPr lang="en-IN" dirty="0" smtClean="0">
                <a:latin typeface="Proxima Nova" charset="0"/>
              </a:rPr>
              <a:t>-  Download and Install Apache Kafka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Transfer data between producer and consumer</a:t>
            </a:r>
          </a:p>
          <a:p>
            <a:pPr lvl="1"/>
            <a:r>
              <a:rPr lang="en-IN" dirty="0">
                <a:latin typeface="Proxima Nova" charset="0"/>
              </a:rPr>
              <a:t>	</a:t>
            </a:r>
            <a:r>
              <a:rPr lang="en-IN" dirty="0" smtClean="0">
                <a:latin typeface="Proxima Nova" charset="0"/>
              </a:rPr>
              <a:t>-  Create a sample topic </a:t>
            </a:r>
          </a:p>
          <a:p>
            <a:pPr lvl="1"/>
            <a:r>
              <a:rPr lang="en-IN" dirty="0">
                <a:latin typeface="Proxima Nova" charset="0"/>
              </a:rPr>
              <a:t>	</a:t>
            </a:r>
            <a:r>
              <a:rPr lang="en-IN" dirty="0" smtClean="0">
                <a:latin typeface="Proxima Nova" charset="0"/>
              </a:rPr>
              <a:t>-  Check the topic partitions</a:t>
            </a:r>
          </a:p>
          <a:p>
            <a:pPr lvl="1"/>
            <a:r>
              <a:rPr lang="en-IN" dirty="0">
                <a:latin typeface="Proxima Nova" charset="0"/>
              </a:rPr>
              <a:t>	</a:t>
            </a:r>
            <a:r>
              <a:rPr lang="en-IN" dirty="0" smtClean="0">
                <a:latin typeface="Proxima Nova" charset="0"/>
              </a:rPr>
              <a:t>-  Pass the message between Producer and Consumer </a:t>
            </a:r>
            <a:endParaRPr lang="en-IN" dirty="0">
              <a:latin typeface="Proxima Nova" charset="0"/>
            </a:endParaRPr>
          </a:p>
        </p:txBody>
      </p:sp>
    </p:spTree>
    <p:extLst>
      <p:ext uri="{BB962C8B-B14F-4D97-AF65-F5344CB8AC3E}">
        <p14:creationId xmlns:p14="http://schemas.microsoft.com/office/powerpoint/2010/main" val="32467375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5143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7962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1752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5865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18841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2954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7067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0289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400708"/>
            <a:ext cx="279300" cy="258900"/>
          </a:xfrm>
          <a:prstGeom prst="rect">
            <a:avLst/>
          </a:prstGeom>
          <a:noFill/>
          <a:ln>
            <a:noFill/>
          </a:ln>
        </p:spPr>
      </p:pic>
    </p:spTree>
    <p:extLst>
      <p:ext uri="{BB962C8B-B14F-4D97-AF65-F5344CB8AC3E}">
        <p14:creationId xmlns:p14="http://schemas.microsoft.com/office/powerpoint/2010/main" val="20642628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Partitions for Write Throughput</a:t>
            </a:r>
          </a:p>
        </p:txBody>
      </p:sp>
      <p:sp>
        <p:nvSpPr>
          <p:cNvPr id="4" name="TextBox 3"/>
          <p:cNvSpPr txBox="1"/>
          <p:nvPr/>
        </p:nvSpPr>
        <p:spPr>
          <a:xfrm>
            <a:off x="304800" y="1276350"/>
            <a:ext cx="83820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always write data to files </a:t>
            </a:r>
            <a:r>
              <a:rPr lang="en-IN" dirty="0" smtClean="0">
                <a:latin typeface="Proxima Nova" charset="0"/>
              </a:rPr>
              <a:t>immediately.</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R</a:t>
            </a:r>
            <a:r>
              <a:rPr lang="en-IN" dirty="0" smtClean="0">
                <a:latin typeface="Proxima Nova" charset="0"/>
              </a:rPr>
              <a:t>ecommend </a:t>
            </a:r>
            <a:r>
              <a:rPr lang="en-IN" dirty="0">
                <a:latin typeface="Proxima Nova" charset="0"/>
              </a:rPr>
              <a:t>using multiple drives to get good throughput. Do not share the same drives with any other application or for </a:t>
            </a:r>
            <a:r>
              <a:rPr lang="en-IN" dirty="0" err="1">
                <a:latin typeface="Proxima Nova" charset="0"/>
              </a:rPr>
              <a:t>kafka</a:t>
            </a:r>
            <a:r>
              <a:rPr lang="en-IN" dirty="0">
                <a:latin typeface="Proxima Nova" charset="0"/>
              </a:rPr>
              <a:t> application logs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Multiple drives can be configured using </a:t>
            </a:r>
            <a:r>
              <a:rPr lang="en-IN" dirty="0" err="1">
                <a:latin typeface="Proxima Nova" charset="0"/>
              </a:rPr>
              <a:t>log.dirs</a:t>
            </a:r>
            <a:r>
              <a:rPr lang="en-IN" dirty="0">
                <a:latin typeface="Proxima Nova" charset="0"/>
              </a:rPr>
              <a:t> in </a:t>
            </a:r>
            <a:r>
              <a:rPr lang="en-IN" dirty="0" err="1">
                <a:latin typeface="Proxima Nova" charset="0"/>
              </a:rPr>
              <a:t>server.properties</a:t>
            </a:r>
            <a:r>
              <a:rPr lang="en-IN" dirty="0">
                <a:latin typeface="Proxima Nova" charset="0"/>
              </a:rPr>
              <a:t>. Kafka assigns partitions in round-robin fashion to </a:t>
            </a:r>
            <a:r>
              <a:rPr lang="en-IN" dirty="0" err="1">
                <a:latin typeface="Proxima Nova" charset="0"/>
              </a:rPr>
              <a:t>log.dirs</a:t>
            </a:r>
            <a:r>
              <a:rPr lang="en-IN" dirty="0">
                <a:latin typeface="Proxima Nova" charset="0"/>
              </a:rPr>
              <a:t> directories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If the data is not well balanced among partitions this can lead to load imbalance among the disks. Also </a:t>
            </a:r>
            <a:r>
              <a:rPr lang="en-IN" dirty="0" err="1">
                <a:latin typeface="Proxima Nova" charset="0"/>
              </a:rPr>
              <a:t>kafka</a:t>
            </a:r>
            <a:r>
              <a:rPr lang="en-IN" dirty="0">
                <a:latin typeface="Proxima Nova" charset="0"/>
              </a:rPr>
              <a:t> currently doesn’t good job of distributing data to less occupied disk in terms of space. So users can easily run out of disk space on 1 disk and other drives have free disk space and which itself can bring the Kafka down.</a:t>
            </a:r>
          </a:p>
        </p:txBody>
      </p:sp>
    </p:spTree>
    <p:extLst>
      <p:ext uri="{BB962C8B-B14F-4D97-AF65-F5344CB8AC3E}">
        <p14:creationId xmlns:p14="http://schemas.microsoft.com/office/powerpoint/2010/main" val="17499876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Partitions for Write Throughput</a:t>
            </a:r>
          </a:p>
        </p:txBody>
      </p:sp>
      <p:sp>
        <p:nvSpPr>
          <p:cNvPr id="4" name="TextBox 3"/>
          <p:cNvSpPr txBox="1"/>
          <p:nvPr/>
        </p:nvSpPr>
        <p:spPr>
          <a:xfrm>
            <a:off x="304800" y="1276350"/>
            <a:ext cx="83820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RAID can potentially do better load balancing among the disks. But RAID can cause performance bottleneck due to slower writes and reduces available disk space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RAID can tolerate disk failures but rebuilding RAID array is I/O intensive that effectively disables the server. So RAID doesn’t provide much real availability improvement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Recommended settings –</a:t>
            </a:r>
          </a:p>
          <a:p>
            <a:pPr lvl="1"/>
            <a:endParaRPr lang="en-IN" dirty="0">
              <a:latin typeface="Proxima Nova" charset="0"/>
            </a:endParaRPr>
          </a:p>
          <a:p>
            <a:pPr lvl="1"/>
            <a:r>
              <a:rPr lang="en-IN" dirty="0" smtClean="0">
                <a:latin typeface="Proxima Nova" charset="0"/>
              </a:rPr>
              <a:t>	</a:t>
            </a:r>
            <a:r>
              <a:rPr lang="en-IN" dirty="0">
                <a:latin typeface="Proxima Nova" charset="0"/>
              </a:rPr>
              <a:t>File Descriptors limits: Kafka needs open file descriptors for files and network connections . We recommend at least 128000 allowed for file descriptors.</a:t>
            </a:r>
          </a:p>
          <a:p>
            <a:pPr lvl="1"/>
            <a:endParaRPr lang="en-IN" dirty="0" smtClean="0">
              <a:latin typeface="Proxima Nova" charset="0"/>
            </a:endParaRPr>
          </a:p>
          <a:p>
            <a:pPr lvl="1"/>
            <a:r>
              <a:rPr lang="en-IN" dirty="0">
                <a:latin typeface="Proxima Nova" charset="0"/>
              </a:rPr>
              <a:t>	Max socket buffer size , can be increased to enable high-performance data transfer.</a:t>
            </a:r>
          </a:p>
        </p:txBody>
      </p:sp>
    </p:spTree>
    <p:extLst>
      <p:ext uri="{BB962C8B-B14F-4D97-AF65-F5344CB8AC3E}">
        <p14:creationId xmlns:p14="http://schemas.microsoft.com/office/powerpoint/2010/main" val="41743272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Kafka Partitions for Write Throughput</a:t>
            </a:r>
          </a:p>
        </p:txBody>
      </p:sp>
      <p:sp>
        <p:nvSpPr>
          <p:cNvPr id="4" name="TextBox 3"/>
          <p:cNvSpPr txBox="1"/>
          <p:nvPr/>
        </p:nvSpPr>
        <p:spPr>
          <a:xfrm>
            <a:off x="304800" y="1276350"/>
            <a:ext cx="8382000" cy="1384995"/>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uses regular files on disk, and such it has no hard dependency on a specific file </a:t>
            </a:r>
            <a:r>
              <a:rPr lang="en-IN" dirty="0" smtClean="0">
                <a:latin typeface="Proxima Nova" charset="0"/>
              </a:rPr>
              <a:t>system</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R</a:t>
            </a:r>
            <a:r>
              <a:rPr lang="en-IN" dirty="0" smtClean="0">
                <a:latin typeface="Proxima Nova" charset="0"/>
              </a:rPr>
              <a:t>ecommend </a:t>
            </a:r>
            <a:r>
              <a:rPr lang="en-IN" dirty="0">
                <a:latin typeface="Proxima Nova" charset="0"/>
              </a:rPr>
              <a:t>EXT4 or XFS. Recent improvements to the XFS file system have shown it to have the better performance characteristics for Kafka’s workload without any compromise in stability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Do </a:t>
            </a:r>
            <a:r>
              <a:rPr lang="en-IN" dirty="0">
                <a:latin typeface="Proxima Nova" charset="0"/>
              </a:rPr>
              <a:t>not use mounted shared drives and any network file systems</a:t>
            </a:r>
          </a:p>
        </p:txBody>
      </p:sp>
    </p:spTree>
    <p:extLst>
      <p:ext uri="{BB962C8B-B14F-4D97-AF65-F5344CB8AC3E}">
        <p14:creationId xmlns:p14="http://schemas.microsoft.com/office/powerpoint/2010/main" val="25528061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Replicas, Followers and </a:t>
            </a:r>
            <a:r>
              <a:rPr lang="en" sz="1600" dirty="0" smtClean="0">
                <a:solidFill>
                  <a:schemeClr val="dk1"/>
                </a:solidFill>
                <a:latin typeface="Proxima Nova"/>
                <a:sym typeface="Proxima Nova"/>
              </a:rPr>
              <a:t>Leaders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spTree>
    <p:extLst>
      <p:ext uri="{BB962C8B-B14F-4D97-AF65-F5344CB8AC3E}">
        <p14:creationId xmlns:p14="http://schemas.microsoft.com/office/powerpoint/2010/main" val="41728214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457200" lvl="0" indent="-330200">
              <a:lnSpc>
                <a:spcPct val="150000"/>
              </a:lnSpc>
              <a:buClr>
                <a:schemeClr val="dk1"/>
              </a:buClr>
              <a:buSzPts val="1600"/>
              <a:buFont typeface="Proxima Nova"/>
              <a:buChar char="❏"/>
            </a:pPr>
            <a:r>
              <a:rPr lang="en" sz="1600" b="1" dirty="0">
                <a:solidFill>
                  <a:schemeClr val="dk1"/>
                </a:solidFill>
                <a:latin typeface="Proxima Nova"/>
                <a:sym typeface="Proxima Nova"/>
              </a:rPr>
              <a:t>Partitions for Consumer Parallelism</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352550"/>
            <a:ext cx="5715000" cy="293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70003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p:nvPr/>
        </p:nvSpPr>
        <p:spPr>
          <a:xfrm>
            <a:off x="71950" y="856700"/>
            <a:ext cx="8504100" cy="305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this </a:t>
            </a:r>
            <a:r>
              <a:rPr lang="en" sz="1600" b="0" i="0" u="none" strike="noStrike" cap="none" dirty="0" smtClean="0">
                <a:solidFill>
                  <a:srgbClr val="000000"/>
                </a:solidFill>
                <a:latin typeface="Proxima Nova"/>
                <a:ea typeface="Proxima Nova"/>
                <a:cs typeface="Proxima Nova"/>
                <a:sym typeface="Proxima Nova"/>
              </a:rPr>
              <a:t>Course</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Course Logistics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1" i="0" u="none" strike="noStrike" cap="none" dirty="0">
                <a:solidFill>
                  <a:srgbClr val="000000"/>
                </a:solidFill>
                <a:latin typeface="Proxima Nova"/>
                <a:ea typeface="Proxima Nova"/>
                <a:cs typeface="Proxima Nova"/>
                <a:sym typeface="Proxima Nova"/>
              </a:rPr>
              <a:t>Course Agreements</a:t>
            </a:r>
            <a:endParaRPr dirty="0"/>
          </a:p>
          <a:p>
            <a:pPr marL="457200" marR="0" lvl="0" indent="-330200" algn="l" rtl="0">
              <a:lnSpc>
                <a:spcPct val="150000"/>
              </a:lnSpc>
              <a:spcBef>
                <a:spcPts val="0"/>
              </a:spcBef>
              <a:spcAft>
                <a:spcPts val="0"/>
              </a:spcAft>
              <a:buClr>
                <a:srgbClr val="000000"/>
              </a:buClr>
              <a:buSzPts val="1600"/>
              <a:buFont typeface="Proxima Nova"/>
              <a:buChar char="❏"/>
            </a:pPr>
            <a:r>
              <a:rPr lang="en" sz="1600" b="0" i="0" u="none" strike="noStrike" cap="none" dirty="0">
                <a:solidFill>
                  <a:srgbClr val="000000"/>
                </a:solidFill>
                <a:latin typeface="Proxima Nova"/>
                <a:ea typeface="Proxima Nova"/>
                <a:cs typeface="Proxima Nova"/>
                <a:sym typeface="Proxima Nova"/>
              </a:rPr>
              <a:t>About you !</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About the Instructor</a:t>
            </a:r>
            <a:endParaRPr dirty="0"/>
          </a:p>
          <a:p>
            <a:pPr marL="457200" marR="0" lvl="0" indent="-330200" algn="l" rtl="0">
              <a:lnSpc>
                <a:spcPct val="150000"/>
              </a:lnSpc>
              <a:spcBef>
                <a:spcPts val="0"/>
              </a:spcBef>
              <a:spcAft>
                <a:spcPts val="0"/>
              </a:spcAft>
              <a:buClr>
                <a:schemeClr val="dk1"/>
              </a:buClr>
              <a:buSzPts val="1600"/>
              <a:buFont typeface="Proxima Nova"/>
              <a:buChar char="❏"/>
            </a:pPr>
            <a:r>
              <a:rPr lang="en" sz="1600" b="0" i="0" u="none" strike="noStrike" cap="none" dirty="0">
                <a:solidFill>
                  <a:schemeClr val="dk1"/>
                </a:solidFill>
                <a:latin typeface="Proxima Nova"/>
                <a:ea typeface="Proxima Nova"/>
                <a:cs typeface="Proxima Nova"/>
                <a:sym typeface="Proxima Nova"/>
              </a:rPr>
              <a:t>General Instructions for Exercises</a:t>
            </a:r>
            <a:endParaRPr dirty="0"/>
          </a:p>
          <a:p>
            <a:pPr marL="0" marR="0" lvl="0" indent="0" algn="l" rtl="0">
              <a:lnSpc>
                <a:spcPct val="150000"/>
              </a:lnSpc>
              <a:spcBef>
                <a:spcPts val="0"/>
              </a:spcBef>
              <a:spcAft>
                <a:spcPts val="0"/>
              </a:spcAft>
              <a:buClr>
                <a:srgbClr val="000000"/>
              </a:buClr>
              <a:buFont typeface="Arial"/>
              <a:buNone/>
            </a:pPr>
            <a:endParaRPr sz="1600" b="0" i="0" u="none" strike="noStrike" cap="none" dirty="0">
              <a:solidFill>
                <a:schemeClr val="dk1"/>
              </a:solidFill>
              <a:latin typeface="Proxima Nova"/>
              <a:ea typeface="Proxima Nova"/>
              <a:cs typeface="Proxima Nova"/>
              <a:sym typeface="Proxima Nova"/>
            </a:endParaRPr>
          </a:p>
        </p:txBody>
      </p:sp>
      <p:sp>
        <p:nvSpPr>
          <p:cNvPr id="236" name="Shape 236"/>
          <p:cNvSpPr txBox="1"/>
          <p:nvPr/>
        </p:nvSpPr>
        <p:spPr>
          <a:xfrm>
            <a:off x="16850" y="4731250"/>
            <a:ext cx="787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i="0" u="none" strike="noStrike" cap="none">
                <a:solidFill>
                  <a:schemeClr val="lt1"/>
                </a:solidFill>
                <a:latin typeface="Questrial"/>
                <a:ea typeface="Questrial"/>
                <a:cs typeface="Questrial"/>
                <a:sym typeface="Questrial"/>
              </a:rPr>
              <a:t>Introduction </a:t>
            </a:r>
            <a:endParaRPr/>
          </a:p>
        </p:txBody>
      </p:sp>
      <p:sp>
        <p:nvSpPr>
          <p:cNvPr id="238" name="Shape 238"/>
          <p:cNvSpPr/>
          <p:nvPr/>
        </p:nvSpPr>
        <p:spPr>
          <a:xfrm>
            <a:off x="2651950" y="275250"/>
            <a:ext cx="4576800" cy="395400"/>
          </a:xfrm>
          <a:prstGeom prst="rect">
            <a:avLst/>
          </a:prstGeom>
          <a:solidFill>
            <a:srgbClr val="CCCCC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Chapter Outline</a:t>
            </a:r>
            <a:endParaRPr/>
          </a:p>
          <a:p>
            <a:pPr marL="0" marR="0" lvl="0" indent="0" algn="l" rtl="0">
              <a:lnSpc>
                <a:spcPct val="100000"/>
              </a:lnSpc>
              <a:spcBef>
                <a:spcPts val="0"/>
              </a:spcBef>
              <a:spcAft>
                <a:spcPts val="0"/>
              </a:spcAft>
              <a:buClr>
                <a:srgbClr val="000000"/>
              </a:buClr>
              <a:buFont typeface="Arial"/>
              <a:buNone/>
            </a:pPr>
            <a:endParaRPr sz="2000" b="1" i="0" u="none" strike="noStrike" cap="none">
              <a:solidFill>
                <a:srgbClr val="000000"/>
              </a:solidFill>
              <a:latin typeface="Questrial"/>
              <a:ea typeface="Questrial"/>
              <a:cs typeface="Questrial"/>
              <a:sym typeface="Questrial"/>
            </a:endParaRPr>
          </a:p>
        </p:txBody>
      </p:sp>
      <p:pic>
        <p:nvPicPr>
          <p:cNvPr id="239" name="Shape 239"/>
          <p:cNvPicPr preferRelativeResize="0"/>
          <p:nvPr/>
        </p:nvPicPr>
        <p:blipFill rotWithShape="1">
          <a:blip r:embed="rId3">
            <a:alphaModFix/>
          </a:blip>
          <a:srcRect/>
          <a:stretch/>
        </p:blipFill>
        <p:spPr>
          <a:xfrm>
            <a:off x="193825" y="935050"/>
            <a:ext cx="279300" cy="258900"/>
          </a:xfrm>
          <a:prstGeom prst="rect">
            <a:avLst/>
          </a:prstGeom>
          <a:noFill/>
          <a:ln>
            <a:noFill/>
          </a:ln>
        </p:spPr>
      </p:pic>
      <p:pic>
        <p:nvPicPr>
          <p:cNvPr id="241" name="Shape 241"/>
          <p:cNvPicPr preferRelativeResize="0"/>
          <p:nvPr/>
        </p:nvPicPr>
        <p:blipFill rotWithShape="1">
          <a:blip r:embed="rId3">
            <a:alphaModFix/>
          </a:blip>
          <a:srcRect/>
          <a:stretch/>
        </p:blipFill>
        <p:spPr>
          <a:xfrm>
            <a:off x="193825" y="1347307"/>
            <a:ext cx="279300" cy="258900"/>
          </a:xfrm>
          <a:prstGeom prst="rect">
            <a:avLst/>
          </a:prstGeom>
          <a:noFill/>
          <a:ln>
            <a:noFill/>
          </a:ln>
        </p:spPr>
      </p:pic>
    </p:spTree>
    <p:extLst>
      <p:ext uri="{BB962C8B-B14F-4D97-AF65-F5344CB8AC3E}">
        <p14:creationId xmlns:p14="http://schemas.microsoft.com/office/powerpoint/2010/main" val="1267169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457200" lvl="0" indent="-330200">
              <a:lnSpc>
                <a:spcPct val="150000"/>
              </a:lnSpc>
              <a:buClr>
                <a:schemeClr val="dk1"/>
              </a:buClr>
              <a:buSzPts val="1600"/>
              <a:buFont typeface="Proxima Nova"/>
              <a:buChar char="❏"/>
            </a:pPr>
            <a:r>
              <a:rPr lang="en" sz="1600" b="1" dirty="0">
                <a:solidFill>
                  <a:schemeClr val="dk1"/>
                </a:solidFill>
                <a:latin typeface="Proxima Nova"/>
                <a:sym typeface="Proxima Nova"/>
              </a:rPr>
              <a:t>Partitions for Consumer Parallelism</a:t>
            </a:r>
          </a:p>
        </p:txBody>
      </p:sp>
      <p:sp>
        <p:nvSpPr>
          <p:cNvPr id="4" name="TextBox 3"/>
          <p:cNvSpPr txBox="1"/>
          <p:nvPr/>
        </p:nvSpPr>
        <p:spPr>
          <a:xfrm>
            <a:off x="304800" y="1276350"/>
            <a:ext cx="8382000" cy="289310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Each Kafka consumer belongs to a consumer group i.e. it can be thought of as a logical container/namespace for a bunch of consumers</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a:latin typeface="Proxima Nova" charset="0"/>
              </a:rPr>
              <a:t>A consumer group can choose to receive messages from one or more topics</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a:latin typeface="Proxima Nova" charset="0"/>
              </a:rPr>
              <a:t>Instances in a consumer group can receive messages from zero, one or more partitions within each topic (depending on the number of partitions and consumer instances)</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a:latin typeface="Proxima Nova" charset="0"/>
              </a:rPr>
              <a:t>Kafka makes sure that there is no overlap as far as message consumption is concerned i.e. a consumer (in a group) receives messages from exactly one partition of a specific </a:t>
            </a:r>
            <a:r>
              <a:rPr lang="en-IN" dirty="0" smtClean="0">
                <a:latin typeface="Proxima Nova" charset="0"/>
              </a:rPr>
              <a:t>topic</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a:latin typeface="Proxima Nova" charset="0"/>
              </a:rPr>
              <a:t>The partition to consumer instance assignment is internally taken care of by Kafka and this process is dynamic in nature</a:t>
            </a:r>
            <a:endParaRPr lang="en-IN" dirty="0" smtClean="0">
              <a:latin typeface="Proxima Nova" charset="0"/>
            </a:endParaRPr>
          </a:p>
        </p:txBody>
      </p:sp>
    </p:spTree>
    <p:extLst>
      <p:ext uri="{BB962C8B-B14F-4D97-AF65-F5344CB8AC3E}">
        <p14:creationId xmlns:p14="http://schemas.microsoft.com/office/powerpoint/2010/main" val="8422239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a:solidFill>
                  <a:schemeClr val="dk1"/>
                </a:solidFill>
                <a:latin typeface="Proxima Nova"/>
                <a:sym typeface="Proxima Nova"/>
              </a:rPr>
              <a:t>Partitions for Consumer Parallelism</a:t>
            </a:r>
          </a:p>
        </p:txBody>
      </p:sp>
      <p:sp>
        <p:nvSpPr>
          <p:cNvPr id="4" name="TextBox 3"/>
          <p:cNvSpPr txBox="1"/>
          <p:nvPr/>
        </p:nvSpPr>
        <p:spPr>
          <a:xfrm>
            <a:off x="304800" y="1276350"/>
            <a:ext cx="8382000" cy="2893100"/>
          </a:xfrm>
          <a:prstGeom prst="rect">
            <a:avLst/>
          </a:prstGeom>
          <a:noFill/>
        </p:spPr>
        <p:txBody>
          <a:bodyPr wrap="square" rtlCol="0">
            <a:spAutoFit/>
          </a:bodyPr>
          <a:lstStyle/>
          <a:p>
            <a:pPr marL="285750" indent="-285750">
              <a:buFont typeface="Wingdings" pitchFamily="2" charset="2"/>
              <a:buChar char="q"/>
            </a:pPr>
            <a:r>
              <a:rPr lang="en-IN" dirty="0" smtClean="0">
                <a:latin typeface="Proxima Nova" charset="0"/>
              </a:rPr>
              <a:t>Scaling In and scale out of Consumer groups are possible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S</a:t>
            </a:r>
            <a:r>
              <a:rPr lang="en-IN" dirty="0" smtClean="0">
                <a:latin typeface="Proxima Nova" charset="0"/>
              </a:rPr>
              <a:t>calability </a:t>
            </a:r>
            <a:r>
              <a:rPr lang="en-IN" dirty="0">
                <a:latin typeface="Proxima Nova" charset="0"/>
              </a:rPr>
              <a:t>is the ability to consume messages which are both high volume and velocity</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Kafka transparently load balances traffic from all partitions amongst a bunch of consumers in a group which means that a consuming application can respond to higher performance and </a:t>
            </a:r>
            <a:r>
              <a:rPr lang="en-IN" dirty="0" smtClean="0">
                <a:latin typeface="Proxima Nova" charset="0"/>
              </a:rPr>
              <a:t>throughput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If Consumer </a:t>
            </a:r>
            <a:r>
              <a:rPr lang="en-IN" dirty="0">
                <a:latin typeface="Proxima Nova" charset="0"/>
              </a:rPr>
              <a:t>to Partition </a:t>
            </a:r>
            <a:r>
              <a:rPr lang="en-IN" dirty="0" smtClean="0">
                <a:latin typeface="Proxima Nova" charset="0"/>
              </a:rPr>
              <a:t>ratio is equal to 1 in which </a:t>
            </a:r>
            <a:r>
              <a:rPr lang="en-IN" dirty="0">
                <a:latin typeface="Proxima Nova" charset="0"/>
              </a:rPr>
              <a:t>each consumer will receive messages from exactly one partition i.e. one-to-one </a:t>
            </a:r>
            <a:r>
              <a:rPr lang="en-IN" dirty="0" smtClean="0">
                <a:latin typeface="Proxima Nova" charset="0"/>
              </a:rPr>
              <a:t>co-relation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If Consumer to Partition ratio is less than 1 </a:t>
            </a:r>
            <a:r>
              <a:rPr lang="en-IN" dirty="0">
                <a:latin typeface="Proxima Nova" charset="0"/>
              </a:rPr>
              <a:t>some consumers might receive from more than 1 </a:t>
            </a:r>
            <a:r>
              <a:rPr lang="en-IN" dirty="0" smtClean="0">
                <a:latin typeface="Proxima Nova" charset="0"/>
              </a:rPr>
              <a:t>partition</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If consumer to partition ratio is more than 1 </a:t>
            </a:r>
            <a:r>
              <a:rPr lang="en-IN" dirty="0">
                <a:latin typeface="Proxima Nova" charset="0"/>
              </a:rPr>
              <a:t>some consumers will remain idle</a:t>
            </a:r>
            <a:endParaRPr lang="en-IN" dirty="0" smtClean="0">
              <a:latin typeface="Proxima Nova" charset="0"/>
            </a:endParaRPr>
          </a:p>
        </p:txBody>
      </p:sp>
    </p:spTree>
    <p:extLst>
      <p:ext uri="{BB962C8B-B14F-4D97-AF65-F5344CB8AC3E}">
        <p14:creationId xmlns:p14="http://schemas.microsoft.com/office/powerpoint/2010/main" val="12312040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b="1" dirty="0" smtClean="0">
                <a:solidFill>
                  <a:schemeClr val="dk1"/>
                </a:solidFill>
                <a:latin typeface="Proxima Nova"/>
                <a:sym typeface="Proxima Nova"/>
              </a:rPr>
              <a:t>Replicas, </a:t>
            </a:r>
            <a:r>
              <a:rPr lang="en" sz="1600" b="1" dirty="0">
                <a:solidFill>
                  <a:schemeClr val="dk1"/>
                </a:solidFill>
                <a:latin typeface="Proxima Nova"/>
                <a:sym typeface="Proxima Nova"/>
              </a:rPr>
              <a:t>Followers and </a:t>
            </a:r>
            <a:r>
              <a:rPr lang="en" sz="1600" b="1" dirty="0" smtClean="0">
                <a:solidFill>
                  <a:schemeClr val="dk1"/>
                </a:solidFill>
                <a:latin typeface="Proxima Nova"/>
                <a:sym typeface="Proxima Nova"/>
              </a:rPr>
              <a:t>Leaders</a:t>
            </a: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127000" marR="0" lvl="0" algn="l" rtl="0">
              <a:lnSpc>
                <a:spcPct val="150000"/>
              </a:lnSpc>
              <a:spcBef>
                <a:spcPts val="0"/>
              </a:spcBef>
              <a:spcAft>
                <a:spcPts val="0"/>
              </a:spcAft>
              <a:buClr>
                <a:schemeClr val="dk1"/>
              </a:buClr>
              <a:buSzPts val="1600"/>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56931" y="4425721"/>
            <a:ext cx="279300" cy="258900"/>
          </a:xfrm>
          <a:prstGeom prst="rect">
            <a:avLst/>
          </a:prstGeom>
          <a:noFill/>
          <a:ln>
            <a:noFill/>
          </a:ln>
        </p:spPr>
      </p:pic>
    </p:spTree>
    <p:extLst>
      <p:ext uri="{BB962C8B-B14F-4D97-AF65-F5344CB8AC3E}">
        <p14:creationId xmlns:p14="http://schemas.microsoft.com/office/powerpoint/2010/main" val="4860130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Replicatiton</a:t>
            </a:r>
            <a:endParaRPr lang="en" sz="1600" b="1" dirty="0">
              <a:solidFill>
                <a:schemeClr val="dk1"/>
              </a:solidFill>
              <a:latin typeface="Proxima Nova"/>
              <a:sym typeface="Proxima Nova"/>
            </a:endParaRPr>
          </a:p>
        </p:txBody>
      </p:sp>
      <p:sp>
        <p:nvSpPr>
          <p:cNvPr id="4" name="TextBox 3"/>
          <p:cNvSpPr txBox="1"/>
          <p:nvPr/>
        </p:nvSpPr>
        <p:spPr>
          <a:xfrm>
            <a:off x="304800" y="1352550"/>
            <a:ext cx="8382000" cy="3108543"/>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The broker is responsible for below things in </a:t>
            </a:r>
            <a:r>
              <a:rPr lang="en-IN" dirty="0" smtClean="0">
                <a:latin typeface="Proxima Nova" charset="0"/>
              </a:rPr>
              <a:t>Kafka</a:t>
            </a:r>
          </a:p>
          <a:p>
            <a:r>
              <a:rPr lang="en-IN" dirty="0">
                <a:latin typeface="Proxima Nova" charset="0"/>
              </a:rPr>
              <a:t>	</a:t>
            </a:r>
            <a:r>
              <a:rPr lang="en-IN" dirty="0" smtClean="0">
                <a:latin typeface="Proxima Nova" charset="0"/>
              </a:rPr>
              <a:t>- </a:t>
            </a:r>
            <a:r>
              <a:rPr lang="en-IN" dirty="0">
                <a:latin typeface="Proxima Nova" charset="0"/>
              </a:rPr>
              <a:t>Maintaining high availability and consistency in the cluster.</a:t>
            </a:r>
          </a:p>
          <a:p>
            <a:r>
              <a:rPr lang="en-IN" dirty="0" smtClean="0">
                <a:latin typeface="Proxima Nova" charset="0"/>
              </a:rPr>
              <a:t>	- </a:t>
            </a:r>
            <a:r>
              <a:rPr lang="en-IN" dirty="0">
                <a:latin typeface="Proxima Nova" charset="0"/>
              </a:rPr>
              <a:t>Handling requests from producers and consumers.</a:t>
            </a:r>
          </a:p>
          <a:p>
            <a:r>
              <a:rPr lang="en-IN" dirty="0" smtClean="0">
                <a:latin typeface="Proxima Nova" charset="0"/>
              </a:rPr>
              <a:t>	- </a:t>
            </a:r>
            <a:r>
              <a:rPr lang="en-IN" dirty="0">
                <a:latin typeface="Proxima Nova" charset="0"/>
              </a:rPr>
              <a:t>Storing the messages in </a:t>
            </a:r>
            <a:r>
              <a:rPr lang="en-IN" dirty="0" smtClean="0">
                <a:latin typeface="Proxima Nova" charset="0"/>
              </a:rPr>
              <a:t>Kafka</a:t>
            </a:r>
          </a:p>
          <a:p>
            <a:endParaRPr lang="en-IN" dirty="0">
              <a:latin typeface="Proxima Nova" charset="0"/>
            </a:endParaRPr>
          </a:p>
          <a:p>
            <a:pPr marL="285750" indent="-285750">
              <a:buFont typeface="Wingdings" pitchFamily="2" charset="2"/>
              <a:buChar char="q"/>
            </a:pPr>
            <a:r>
              <a:rPr lang="en-IN" dirty="0">
                <a:latin typeface="Proxima Nova" charset="0"/>
              </a:rPr>
              <a:t>Same like HDFS, For Maintaining high availability, Kafka is also totally depended upon the replication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We know that </a:t>
            </a:r>
            <a:r>
              <a:rPr lang="en-IN" dirty="0">
                <a:latin typeface="Proxima Nova" charset="0"/>
              </a:rPr>
              <a:t>the Kafka cluster stores streams of records in categories called topics and topics stores the data in partitions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Partitions are also the way that Kafka provides redundancy and scalability.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 If we want to achieve high availability in Kafka we need the redundant copy of each partition across the clusters.</a:t>
            </a:r>
          </a:p>
        </p:txBody>
      </p:sp>
    </p:spTree>
    <p:extLst>
      <p:ext uri="{BB962C8B-B14F-4D97-AF65-F5344CB8AC3E}">
        <p14:creationId xmlns:p14="http://schemas.microsoft.com/office/powerpoint/2010/main" val="6950837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Kafka Replicatiton</a:t>
            </a:r>
            <a:endParaRPr lang="en" sz="1600" b="1" dirty="0">
              <a:solidFill>
                <a:schemeClr val="dk1"/>
              </a:solidFill>
              <a:latin typeface="Proxima Nova"/>
              <a:sym typeface="Proxima Nova"/>
            </a:endParaRPr>
          </a:p>
        </p:txBody>
      </p:sp>
      <p:sp>
        <p:nvSpPr>
          <p:cNvPr id="4" name="TextBox 3"/>
          <p:cNvSpPr txBox="1"/>
          <p:nvPr/>
        </p:nvSpPr>
        <p:spPr>
          <a:xfrm>
            <a:off x="304800" y="1352550"/>
            <a:ext cx="8382000" cy="2893100"/>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Kafka will </a:t>
            </a:r>
            <a:r>
              <a:rPr lang="en-IN" dirty="0" smtClean="0">
                <a:latin typeface="Proxima Nova" charset="0"/>
              </a:rPr>
              <a:t>always </a:t>
            </a:r>
            <a:r>
              <a:rPr lang="en-IN" dirty="0">
                <a:latin typeface="Proxima Nova" charset="0"/>
              </a:rPr>
              <a:t>replicate partitions for maintaining high availability of a topic. each copy of the partition is called as replicas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There are two types of Replica</a:t>
            </a:r>
          </a:p>
          <a:p>
            <a:r>
              <a:rPr lang="en-IN" dirty="0">
                <a:latin typeface="Proxima Nova" charset="0"/>
              </a:rPr>
              <a:t>	</a:t>
            </a:r>
            <a:r>
              <a:rPr lang="en-IN" dirty="0" smtClean="0">
                <a:latin typeface="Proxima Nova" charset="0"/>
              </a:rPr>
              <a:t>- Leader Replica and </a:t>
            </a:r>
          </a:p>
          <a:p>
            <a:r>
              <a:rPr lang="en-IN" dirty="0">
                <a:latin typeface="Proxima Nova" charset="0"/>
              </a:rPr>
              <a:t>	</a:t>
            </a:r>
            <a:r>
              <a:rPr lang="en-IN" dirty="0" smtClean="0">
                <a:latin typeface="Proxima Nova" charset="0"/>
              </a:rPr>
              <a:t>- Follower </a:t>
            </a:r>
            <a:r>
              <a:rPr lang="en-IN" dirty="0" err="1" smtClean="0">
                <a:latin typeface="Proxima Nova" charset="0"/>
              </a:rPr>
              <a:t>Replicac</a:t>
            </a:r>
            <a:endParaRPr lang="en-IN" dirty="0" smtClean="0">
              <a:latin typeface="Proxima Nova" charset="0"/>
            </a:endParaRPr>
          </a:p>
          <a:p>
            <a:endParaRPr lang="en-IN" dirty="0">
              <a:latin typeface="Proxima Nova" charset="0"/>
            </a:endParaRPr>
          </a:p>
          <a:p>
            <a:pPr marL="285750" indent="-285750">
              <a:buFont typeface="Wingdings" pitchFamily="2" charset="2"/>
              <a:buChar char="q"/>
            </a:pPr>
            <a:r>
              <a:rPr lang="en-IN" dirty="0">
                <a:latin typeface="Proxima Nova" charset="0"/>
              </a:rPr>
              <a:t>The leader always handles all read and write requests for any particular </a:t>
            </a:r>
            <a:r>
              <a:rPr lang="en-IN" dirty="0" smtClean="0">
                <a:latin typeface="Proxima Nova" charset="0"/>
              </a:rPr>
              <a:t>partition. \</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Leader handles the write request from producer and writes messages to the Kafka cluster.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After every 500 milliseconds, followers connects to the leader and fetches the new message and keeps himself ready for the event of leader </a:t>
            </a:r>
            <a:r>
              <a:rPr lang="en-IN" dirty="0" err="1">
                <a:latin typeface="Proxima Nova" charset="0"/>
              </a:rPr>
              <a:t>failers</a:t>
            </a:r>
            <a:r>
              <a:rPr lang="en-IN" dirty="0">
                <a:latin typeface="Proxima Nova" charset="0"/>
              </a:rPr>
              <a:t>.</a:t>
            </a:r>
          </a:p>
        </p:txBody>
      </p:sp>
    </p:spTree>
    <p:extLst>
      <p:ext uri="{BB962C8B-B14F-4D97-AF65-F5344CB8AC3E}">
        <p14:creationId xmlns:p14="http://schemas.microsoft.com/office/powerpoint/2010/main" val="40245447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Leader Replica</a:t>
            </a:r>
            <a:endParaRPr lang="en" sz="1600" b="1" dirty="0">
              <a:solidFill>
                <a:schemeClr val="dk1"/>
              </a:solidFill>
              <a:latin typeface="Proxima Nova"/>
              <a:sym typeface="Proxima Nova"/>
            </a:endParaRPr>
          </a:p>
        </p:txBody>
      </p:sp>
      <p:sp>
        <p:nvSpPr>
          <p:cNvPr id="4" name="TextBox 3"/>
          <p:cNvSpPr txBox="1"/>
          <p:nvPr/>
        </p:nvSpPr>
        <p:spPr>
          <a:xfrm>
            <a:off x="304800" y="1352550"/>
            <a:ext cx="8382000" cy="2677656"/>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If replication factor is set to 3, each partition will have 3 replicas which will be stored across the nodes of a cluster and not on the same node</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Out of this 3 replicas, consumer and producer will always use a specific replica for both producing and consuming messages. </a:t>
            </a:r>
            <a:r>
              <a:rPr lang="en-IN" dirty="0" err="1">
                <a:latin typeface="Proxima Nova" charset="0"/>
              </a:rPr>
              <a:t>i.e</a:t>
            </a:r>
            <a:r>
              <a:rPr lang="en-IN" dirty="0">
                <a:latin typeface="Proxima Nova" charset="0"/>
              </a:rPr>
              <a:t> all read and write request for a particular partition will always be served by a specific replica and those replicas are called as Leader replicas.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Each partition has a single replica designated as the leader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Leader replica is responsible for reading and writing a data in particular partition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Without leader replica, you can not read or write a data to or from the partition.</a:t>
            </a:r>
          </a:p>
        </p:txBody>
      </p:sp>
    </p:spTree>
    <p:extLst>
      <p:ext uri="{BB962C8B-B14F-4D97-AF65-F5344CB8AC3E}">
        <p14:creationId xmlns:p14="http://schemas.microsoft.com/office/powerpoint/2010/main" val="27052839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6166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Follower Replica</a:t>
            </a:r>
            <a:endParaRPr lang="en" sz="1600" b="1" dirty="0">
              <a:solidFill>
                <a:schemeClr val="dk1"/>
              </a:solidFill>
              <a:latin typeface="Proxima Nova"/>
              <a:sym typeface="Proxima Nova"/>
            </a:endParaRPr>
          </a:p>
        </p:txBody>
      </p:sp>
      <p:sp>
        <p:nvSpPr>
          <p:cNvPr id="4" name="TextBox 3"/>
          <p:cNvSpPr txBox="1"/>
          <p:nvPr/>
        </p:nvSpPr>
        <p:spPr>
          <a:xfrm>
            <a:off x="304800" y="1352550"/>
            <a:ext cx="8382000" cy="2246769"/>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All replicas which are not leader replicas </a:t>
            </a:r>
            <a:r>
              <a:rPr lang="en-IN" dirty="0" smtClean="0">
                <a:latin typeface="Proxima Nova" charset="0"/>
              </a:rPr>
              <a:t>are called </a:t>
            </a:r>
            <a:r>
              <a:rPr lang="en-IN" dirty="0">
                <a:latin typeface="Proxima Nova" charset="0"/>
              </a:rPr>
              <a:t>as  a  follower replicas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a:t>
            </a:r>
            <a:r>
              <a:rPr lang="en-IN" dirty="0">
                <a:latin typeface="Proxima Nova" charset="0"/>
              </a:rPr>
              <a:t>only job follower replica does is keeping himself  up to date with leader replica by fetching a message from leader replica so that in the event of leader failures any follower replicas can act as a leader replica</a:t>
            </a:r>
            <a:r>
              <a:rPr lang="en-IN" dirty="0" smtClean="0">
                <a:latin typeface="Proxima Nova" charset="0"/>
              </a:rPr>
              <a:t>.</a:t>
            </a:r>
          </a:p>
          <a:p>
            <a:pPr marL="285750" indent="-285750">
              <a:buFont typeface="Wingdings" pitchFamily="2" charset="2"/>
              <a:buChar char="q"/>
            </a:pPr>
            <a:endParaRPr lang="en-IN" dirty="0" smtClean="0">
              <a:latin typeface="Proxima Nova" charset="0"/>
            </a:endParaRPr>
          </a:p>
          <a:p>
            <a:pPr marL="285750" indent="-285750">
              <a:buFont typeface="Wingdings" pitchFamily="2" charset="2"/>
              <a:buChar char="q"/>
            </a:pPr>
            <a:r>
              <a:rPr lang="en-IN" dirty="0" smtClean="0">
                <a:latin typeface="Proxima Nova" charset="0"/>
              </a:rPr>
              <a:t>A leader is elected while starting up of the </a:t>
            </a:r>
            <a:r>
              <a:rPr lang="en-IN" dirty="0" err="1" smtClean="0">
                <a:latin typeface="Proxima Nova" charset="0"/>
              </a:rPr>
              <a:t>kafka</a:t>
            </a:r>
            <a:r>
              <a:rPr lang="en-IN" dirty="0" smtClean="0">
                <a:latin typeface="Proxima Nova" charset="0"/>
              </a:rPr>
              <a:t> broker by IDs assigned to it in incremental style</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Once the leader is not available, the ID with next increment will be the leader. </a:t>
            </a: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18723071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Leader and Follower</a:t>
            </a:r>
            <a:endParaRPr lang="en" sz="1600" b="1" dirty="0">
              <a:solidFill>
                <a:schemeClr val="dk1"/>
              </a:solidFill>
              <a:latin typeface="Proxima Nova"/>
              <a:sym typeface="Proxima Nova"/>
            </a:endParaRPr>
          </a:p>
        </p:txBody>
      </p:sp>
      <p:sp>
        <p:nvSpPr>
          <p:cNvPr id="4" name="TextBox 3"/>
          <p:cNvSpPr txBox="1"/>
          <p:nvPr/>
        </p:nvSpPr>
        <p:spPr>
          <a:xfrm>
            <a:off x="304800" y="1276350"/>
            <a:ext cx="8382000" cy="3754874"/>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Apart from serving read and write request of producer and consumers, Leader is also responsible for keeping a track of replicas which are up to date (In sync) with the leader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In order to keep himself in sync with leader, followers always connect to the leader after every 500 milliseconds (replica.fetch.wait.max.ms) and fire a fetch request to the leader.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In every fetch request, follower sends the offset number that he wants to fetch from the leader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rule is follower can’t request any random offset from the leader, i.e. in order to request offset 4 follower must have offsets till 3. This is how leader comes to know which follower is at what offset</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The followers which are not having the previous offset within 10 seconds of time are termed as out of sync follower</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R</a:t>
            </a:r>
            <a:r>
              <a:rPr lang="en-IN" dirty="0" smtClean="0">
                <a:latin typeface="Proxima Nova" charset="0"/>
              </a:rPr>
              <a:t>eplicas </a:t>
            </a:r>
            <a:r>
              <a:rPr lang="en-IN" dirty="0">
                <a:latin typeface="Proxima Nova" charset="0"/>
              </a:rPr>
              <a:t>who are continuously in sync with leader are called as In sync replicas (ISR).</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endParaRPr lang="en-IN" dirty="0">
              <a:latin typeface="Proxima Nova" charset="0"/>
            </a:endParaRPr>
          </a:p>
        </p:txBody>
      </p:sp>
    </p:spTree>
    <p:extLst>
      <p:ext uri="{BB962C8B-B14F-4D97-AF65-F5344CB8AC3E}">
        <p14:creationId xmlns:p14="http://schemas.microsoft.com/office/powerpoint/2010/main" val="16186158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 name="TextBox 2"/>
          <p:cNvSpPr txBox="1"/>
          <p:nvPr/>
        </p:nvSpPr>
        <p:spPr>
          <a:xfrm>
            <a:off x="87085" y="491875"/>
            <a:ext cx="4587240" cy="429605"/>
          </a:xfrm>
          <a:prstGeom prst="rect">
            <a:avLst/>
          </a:prstGeom>
          <a:noFill/>
        </p:spPr>
        <p:txBody>
          <a:bodyPr wrap="square" rtlCol="0">
            <a:spAutoFit/>
          </a:bodyPr>
          <a:lstStyle/>
          <a:p>
            <a:pPr marL="127000" lvl="0">
              <a:lnSpc>
                <a:spcPct val="150000"/>
              </a:lnSpc>
              <a:buClr>
                <a:schemeClr val="dk1"/>
              </a:buClr>
              <a:buSzPts val="1600"/>
            </a:pPr>
            <a:r>
              <a:rPr lang="en" sz="1600" b="1" dirty="0" smtClean="0">
                <a:solidFill>
                  <a:schemeClr val="dk1"/>
                </a:solidFill>
                <a:latin typeface="Proxima Nova"/>
                <a:sym typeface="Proxima Nova"/>
              </a:rPr>
              <a:t>Controller</a:t>
            </a:r>
            <a:endParaRPr lang="en" sz="1600" b="1" dirty="0">
              <a:solidFill>
                <a:schemeClr val="dk1"/>
              </a:solidFill>
              <a:latin typeface="Proxima Nova"/>
              <a:sym typeface="Proxima Nova"/>
            </a:endParaRPr>
          </a:p>
        </p:txBody>
      </p:sp>
      <p:sp>
        <p:nvSpPr>
          <p:cNvPr id="4" name="TextBox 3"/>
          <p:cNvSpPr txBox="1"/>
          <p:nvPr/>
        </p:nvSpPr>
        <p:spPr>
          <a:xfrm>
            <a:off x="304800" y="1276350"/>
            <a:ext cx="8382000" cy="3323987"/>
          </a:xfrm>
          <a:prstGeom prst="rect">
            <a:avLst/>
          </a:prstGeom>
          <a:noFill/>
        </p:spPr>
        <p:txBody>
          <a:bodyPr wrap="square" rtlCol="0">
            <a:spAutoFit/>
          </a:bodyPr>
          <a:lstStyle/>
          <a:p>
            <a:pPr marL="285750" indent="-285750">
              <a:buFont typeface="Wingdings" pitchFamily="2" charset="2"/>
              <a:buChar char="q"/>
            </a:pPr>
            <a:r>
              <a:rPr lang="en-IN" dirty="0">
                <a:latin typeface="Proxima Nova" charset="0"/>
              </a:rPr>
              <a:t>Till now we have understood that leader is the main component using which read and writes to Kafka cluster happens</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smtClean="0">
                <a:latin typeface="Proxima Nova" charset="0"/>
              </a:rPr>
              <a:t>In </a:t>
            </a:r>
            <a:r>
              <a:rPr lang="en-IN" dirty="0">
                <a:latin typeface="Proxima Nova" charset="0"/>
              </a:rPr>
              <a:t>order to the continuous functionality of Kafka cluster, we need redundancy in the leader of each partition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To achieve this redundancy, the broker needs to perform one more role </a:t>
            </a:r>
            <a:r>
              <a:rPr lang="en-IN" dirty="0" err="1">
                <a:latin typeface="Proxima Nova" charset="0"/>
              </a:rPr>
              <a:t>i.e</a:t>
            </a:r>
            <a:r>
              <a:rPr lang="en-IN" dirty="0">
                <a:latin typeface="Proxima Nova" charset="0"/>
              </a:rPr>
              <a:t> the role of controller</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controller is one of the broker node which is responsible for the leader election of each partition</a:t>
            </a:r>
            <a:r>
              <a:rPr lang="en-IN" dirty="0" smtClean="0">
                <a:latin typeface="Proxima Nova" charset="0"/>
              </a:rPr>
              <a:t>.</a:t>
            </a: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The very first broker which we start in Kafka cluster will always be a controller of Kafka cluster. </a:t>
            </a:r>
            <a:endParaRPr lang="en-IN" dirty="0" smtClean="0">
              <a:latin typeface="Proxima Nova" charset="0"/>
            </a:endParaRPr>
          </a:p>
          <a:p>
            <a:pPr marL="285750" indent="-285750">
              <a:buFont typeface="Wingdings" pitchFamily="2" charset="2"/>
              <a:buChar char="q"/>
            </a:pPr>
            <a:endParaRPr lang="en-IN" dirty="0">
              <a:latin typeface="Proxima Nova" charset="0"/>
            </a:endParaRPr>
          </a:p>
          <a:p>
            <a:pPr marL="285750" indent="-285750">
              <a:buFont typeface="Wingdings" pitchFamily="2" charset="2"/>
              <a:buChar char="q"/>
            </a:pPr>
            <a:r>
              <a:rPr lang="en-IN" dirty="0">
                <a:latin typeface="Proxima Nova" charset="0"/>
              </a:rPr>
              <a:t>Same like how broker creates ephemeral </a:t>
            </a:r>
            <a:r>
              <a:rPr lang="en-IN" dirty="0" err="1">
                <a:latin typeface="Proxima Nova" charset="0"/>
              </a:rPr>
              <a:t>znode</a:t>
            </a:r>
            <a:r>
              <a:rPr lang="en-IN" dirty="0">
                <a:latin typeface="Proxima Nova" charset="0"/>
              </a:rPr>
              <a:t> in zookeeper while starting himself in /brokers/ids it also tries to create ephemeral </a:t>
            </a:r>
            <a:r>
              <a:rPr lang="en-IN" dirty="0" err="1">
                <a:latin typeface="Proxima Nova" charset="0"/>
              </a:rPr>
              <a:t>znode</a:t>
            </a:r>
            <a:r>
              <a:rPr lang="en-IN" dirty="0">
                <a:latin typeface="Proxima Nova" charset="0"/>
              </a:rPr>
              <a:t> like /controller and whoever is able to create ephemeral </a:t>
            </a:r>
            <a:r>
              <a:rPr lang="en-IN" dirty="0" err="1">
                <a:latin typeface="Proxima Nova" charset="0"/>
              </a:rPr>
              <a:t>znode</a:t>
            </a:r>
            <a:r>
              <a:rPr lang="en-IN" dirty="0">
                <a:latin typeface="Proxima Nova" charset="0"/>
              </a:rPr>
              <a:t> acts as a controller.</a:t>
            </a:r>
          </a:p>
        </p:txBody>
      </p:sp>
    </p:spTree>
    <p:extLst>
      <p:ext uri="{BB962C8B-B14F-4D97-AF65-F5344CB8AC3E}">
        <p14:creationId xmlns:p14="http://schemas.microsoft.com/office/powerpoint/2010/main" val="38192171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0" y="0"/>
            <a:ext cx="6276900" cy="395400"/>
          </a:xfrm>
          <a:prstGeom prst="rect">
            <a:avLst/>
          </a:prstGeom>
          <a:solidFill>
            <a:srgbClr val="0B5394"/>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lt1"/>
              </a:buClr>
              <a:buFont typeface="Questrial"/>
              <a:buNone/>
            </a:pPr>
            <a:r>
              <a:rPr lang="en" sz="2000" b="1" dirty="0" smtClean="0">
                <a:solidFill>
                  <a:schemeClr val="lt1"/>
                </a:solidFill>
                <a:latin typeface="Questrial"/>
                <a:sym typeface="Questrial"/>
              </a:rPr>
              <a:t>Apache Kafka Introduction </a:t>
            </a:r>
            <a:endParaRPr dirty="0"/>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a:p>
            <a:pPr marL="0" marR="0" lvl="0" indent="0" algn="l" rtl="0">
              <a:lnSpc>
                <a:spcPct val="100000"/>
              </a:lnSpc>
              <a:spcBef>
                <a:spcPts val="0"/>
              </a:spcBef>
              <a:spcAft>
                <a:spcPts val="0"/>
              </a:spcAft>
              <a:buClr>
                <a:srgbClr val="000000"/>
              </a:buClr>
              <a:buFont typeface="Arial"/>
              <a:buNone/>
            </a:pPr>
            <a:endParaRPr sz="2000" b="1" i="0" u="none" strike="noStrike" cap="none" dirty="0">
              <a:solidFill>
                <a:schemeClr val="lt1"/>
              </a:solidFill>
              <a:latin typeface="Questrial"/>
              <a:ea typeface="Questrial"/>
              <a:cs typeface="Questrial"/>
              <a:sym typeface="Questrial"/>
            </a:endParaRPr>
          </a:p>
        </p:txBody>
      </p:sp>
      <p:sp>
        <p:nvSpPr>
          <p:cNvPr id="335" name="Shape 335"/>
          <p:cNvSpPr txBox="1"/>
          <p:nvPr/>
        </p:nvSpPr>
        <p:spPr>
          <a:xfrm>
            <a:off x="228600" y="2043750"/>
            <a:ext cx="3973500" cy="2661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Why Apache Kafka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Kafka Architecture</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Overview of Key Concepts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Apache Zookeeper </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Cluster, Nodes and Kafka Brokers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Topic and Kafka APIs</a:t>
            </a:r>
          </a:p>
          <a:p>
            <a:pPr marL="457200" indent="-330200">
              <a:lnSpc>
                <a:spcPct val="150000"/>
              </a:lnSpc>
              <a:buClr>
                <a:schemeClr val="dk1"/>
              </a:buClr>
              <a:buSzPts val="1600"/>
              <a:buFont typeface="Proxima Nova"/>
              <a:buChar char="❏"/>
            </a:pPr>
            <a:r>
              <a:rPr lang="en" sz="1600" dirty="0">
                <a:solidFill>
                  <a:schemeClr val="dk1"/>
                </a:solidFill>
                <a:latin typeface="Proxima Nova"/>
                <a:sym typeface="Proxima Nova"/>
              </a:rPr>
              <a:t>Kafka partitions, Records and </a:t>
            </a:r>
            <a:r>
              <a:rPr lang="en" sz="1600" dirty="0" smtClean="0">
                <a:solidFill>
                  <a:schemeClr val="dk1"/>
                </a:solidFill>
                <a:latin typeface="Proxima Nova"/>
                <a:sym typeface="Proxima Nova"/>
              </a:rPr>
              <a:t>Keys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Consumers and Producers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Logs</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Kafka Partitions for Write Throughput</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Partitions for Consumer Parallelism</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 name="Shape 335"/>
          <p:cNvSpPr txBox="1"/>
          <p:nvPr/>
        </p:nvSpPr>
        <p:spPr>
          <a:xfrm>
            <a:off x="4876800" y="1657350"/>
            <a:ext cx="3973500" cy="2661600"/>
          </a:xfrm>
          <a:prstGeom prst="rect">
            <a:avLst/>
          </a:prstGeom>
          <a:noFill/>
          <a:ln>
            <a:noFill/>
          </a:ln>
        </p:spPr>
        <p:txBody>
          <a:bodyPr spcFirstLastPara="1" wrap="square" lIns="91425" tIns="91425" rIns="91425" bIns="91425" anchor="ctr" anchorCtr="0">
            <a:noAutofit/>
          </a:bodyPr>
          <a:lstStyle/>
          <a:p>
            <a:pPr marL="457200" indent="-330200">
              <a:lnSpc>
                <a:spcPct val="150000"/>
              </a:lnSpc>
              <a:buClr>
                <a:schemeClr val="dk1"/>
              </a:buClr>
              <a:buSzPts val="1600"/>
              <a:buFont typeface="Proxima Nova"/>
              <a:buChar char="❏"/>
            </a:pPr>
            <a:r>
              <a:rPr lang="en" sz="1600" dirty="0" smtClean="0">
                <a:solidFill>
                  <a:schemeClr val="dk1"/>
                </a:solidFill>
                <a:latin typeface="Proxima Nova"/>
                <a:sym typeface="Proxima Nova"/>
              </a:rPr>
              <a:t>Replicas, </a:t>
            </a:r>
            <a:r>
              <a:rPr lang="en" sz="1600" dirty="0">
                <a:solidFill>
                  <a:schemeClr val="dk1"/>
                </a:solidFill>
                <a:latin typeface="Proxima Nova"/>
                <a:sym typeface="Proxima Nova"/>
              </a:rPr>
              <a:t>Followers and </a:t>
            </a:r>
            <a:r>
              <a:rPr lang="en" sz="1600" dirty="0" smtClean="0">
                <a:solidFill>
                  <a:schemeClr val="dk1"/>
                </a:solidFill>
                <a:latin typeface="Proxima Nova"/>
                <a:sym typeface="Proxima Nova"/>
              </a:rPr>
              <a:t>Leaders</a:t>
            </a:r>
            <a:endParaRPr lang="en" sz="1600" b="1"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r>
              <a:rPr lang="en" sz="1600" b="1" dirty="0" smtClean="0">
                <a:solidFill>
                  <a:schemeClr val="dk1"/>
                </a:solidFill>
                <a:latin typeface="Proxima Nova"/>
                <a:sym typeface="Proxima Nova"/>
              </a:rPr>
              <a:t>Disaster Recovery – High Level</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High Water Mark</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Consumer Load Balancing</a:t>
            </a:r>
          </a:p>
          <a:p>
            <a:pPr marL="457200" marR="0" lvl="0" indent="-330200" algn="l" rtl="0">
              <a:lnSpc>
                <a:spcPct val="150000"/>
              </a:lnSpc>
              <a:spcBef>
                <a:spcPts val="0"/>
              </a:spcBef>
              <a:spcAft>
                <a:spcPts val="0"/>
              </a:spcAft>
              <a:buClr>
                <a:schemeClr val="dk1"/>
              </a:buClr>
              <a:buSzPts val="1600"/>
              <a:buFont typeface="Proxima Nova"/>
              <a:buChar char="❏"/>
            </a:pPr>
            <a:r>
              <a:rPr lang="en" sz="1600" dirty="0" smtClean="0">
                <a:solidFill>
                  <a:schemeClr val="dk1"/>
                </a:solidFill>
                <a:latin typeface="Proxima Nova"/>
                <a:sym typeface="Proxima Nova"/>
              </a:rPr>
              <a:t>Fail-over</a:t>
            </a: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lang="en" sz="1600" dirty="0" smtClean="0">
              <a:solidFill>
                <a:schemeClr val="dk1"/>
              </a:solidFill>
              <a:latin typeface="Proxima Nova"/>
              <a:sym typeface="Proxima Nova"/>
            </a:endParaRPr>
          </a:p>
          <a:p>
            <a:pPr marL="457200" marR="0" lvl="0" indent="-330200" algn="l" rtl="0">
              <a:lnSpc>
                <a:spcPct val="150000"/>
              </a:lnSpc>
              <a:spcBef>
                <a:spcPts val="0"/>
              </a:spcBef>
              <a:spcAft>
                <a:spcPts val="0"/>
              </a:spcAft>
              <a:buClr>
                <a:schemeClr val="dk1"/>
              </a:buClr>
              <a:buSzPts val="1600"/>
              <a:buFont typeface="Proxima Nova"/>
              <a:buChar char="❏"/>
            </a:pPr>
            <a:endParaRPr dirty="0" smtClean="0"/>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5" name="Shape 303"/>
          <p:cNvPicPr preferRelativeResize="0"/>
          <p:nvPr/>
        </p:nvPicPr>
        <p:blipFill rotWithShape="1">
          <a:blip r:embed="rId3">
            <a:alphaModFix/>
          </a:blip>
          <a:srcRect/>
          <a:stretch/>
        </p:blipFill>
        <p:spPr>
          <a:xfrm>
            <a:off x="420814" y="742950"/>
            <a:ext cx="279300" cy="258900"/>
          </a:xfrm>
          <a:prstGeom prst="rect">
            <a:avLst/>
          </a:prstGeom>
          <a:noFill/>
          <a:ln>
            <a:noFill/>
          </a:ln>
        </p:spPr>
      </p:pic>
      <p:pic>
        <p:nvPicPr>
          <p:cNvPr id="6" name="Shape 303"/>
          <p:cNvPicPr preferRelativeResize="0"/>
          <p:nvPr/>
        </p:nvPicPr>
        <p:blipFill rotWithShape="1">
          <a:blip r:embed="rId3">
            <a:alphaModFix/>
          </a:blip>
          <a:srcRect/>
          <a:stretch/>
        </p:blipFill>
        <p:spPr>
          <a:xfrm>
            <a:off x="420814" y="1024800"/>
            <a:ext cx="279300" cy="258900"/>
          </a:xfrm>
          <a:prstGeom prst="rect">
            <a:avLst/>
          </a:prstGeom>
          <a:noFill/>
          <a:ln>
            <a:noFill/>
          </a:ln>
        </p:spPr>
      </p:pic>
      <p:pic>
        <p:nvPicPr>
          <p:cNvPr id="7" name="Shape 303"/>
          <p:cNvPicPr preferRelativeResize="0"/>
          <p:nvPr/>
        </p:nvPicPr>
        <p:blipFill rotWithShape="1">
          <a:blip r:embed="rId3">
            <a:alphaModFix/>
          </a:blip>
          <a:srcRect/>
          <a:stretch/>
        </p:blipFill>
        <p:spPr>
          <a:xfrm>
            <a:off x="408689" y="1403807"/>
            <a:ext cx="279300" cy="258900"/>
          </a:xfrm>
          <a:prstGeom prst="rect">
            <a:avLst/>
          </a:prstGeom>
          <a:noFill/>
          <a:ln>
            <a:noFill/>
          </a:ln>
        </p:spPr>
      </p:pic>
      <p:pic>
        <p:nvPicPr>
          <p:cNvPr id="8" name="Shape 303"/>
          <p:cNvPicPr preferRelativeResize="0"/>
          <p:nvPr/>
        </p:nvPicPr>
        <p:blipFill rotWithShape="1">
          <a:blip r:embed="rId3">
            <a:alphaModFix/>
          </a:blip>
          <a:srcRect/>
          <a:stretch/>
        </p:blipFill>
        <p:spPr>
          <a:xfrm>
            <a:off x="404034" y="1815107"/>
            <a:ext cx="279300" cy="258900"/>
          </a:xfrm>
          <a:prstGeom prst="rect">
            <a:avLst/>
          </a:prstGeom>
          <a:noFill/>
          <a:ln>
            <a:noFill/>
          </a:ln>
        </p:spPr>
      </p:pic>
      <p:pic>
        <p:nvPicPr>
          <p:cNvPr id="10" name="Shape 303"/>
          <p:cNvPicPr preferRelativeResize="0"/>
          <p:nvPr/>
        </p:nvPicPr>
        <p:blipFill rotWithShape="1">
          <a:blip r:embed="rId3">
            <a:alphaModFix/>
          </a:blip>
          <a:srcRect/>
          <a:stretch/>
        </p:blipFill>
        <p:spPr>
          <a:xfrm>
            <a:off x="425817" y="2112741"/>
            <a:ext cx="279300" cy="258900"/>
          </a:xfrm>
          <a:prstGeom prst="rect">
            <a:avLst/>
          </a:prstGeom>
          <a:noFill/>
          <a:ln>
            <a:noFill/>
          </a:ln>
        </p:spPr>
      </p:pic>
      <p:pic>
        <p:nvPicPr>
          <p:cNvPr id="11" name="Shape 303"/>
          <p:cNvPicPr preferRelativeResize="0"/>
          <p:nvPr/>
        </p:nvPicPr>
        <p:blipFill rotWithShape="1">
          <a:blip r:embed="rId3">
            <a:alphaModFix/>
          </a:blip>
          <a:srcRect/>
          <a:stretch/>
        </p:blipFill>
        <p:spPr>
          <a:xfrm>
            <a:off x="404034" y="2524041"/>
            <a:ext cx="279300" cy="258900"/>
          </a:xfrm>
          <a:prstGeom prst="rect">
            <a:avLst/>
          </a:prstGeom>
          <a:noFill/>
          <a:ln>
            <a:noFill/>
          </a:ln>
        </p:spPr>
      </p:pic>
      <p:pic>
        <p:nvPicPr>
          <p:cNvPr id="12" name="Shape 303"/>
          <p:cNvPicPr preferRelativeResize="0"/>
          <p:nvPr/>
        </p:nvPicPr>
        <p:blipFill rotWithShape="1">
          <a:blip r:embed="rId3">
            <a:alphaModFix/>
          </a:blip>
          <a:srcRect/>
          <a:stretch/>
        </p:blipFill>
        <p:spPr>
          <a:xfrm>
            <a:off x="420814" y="2935341"/>
            <a:ext cx="279300" cy="258900"/>
          </a:xfrm>
          <a:prstGeom prst="rect">
            <a:avLst/>
          </a:prstGeom>
          <a:noFill/>
          <a:ln>
            <a:noFill/>
          </a:ln>
        </p:spPr>
      </p:pic>
      <p:pic>
        <p:nvPicPr>
          <p:cNvPr id="13" name="Shape 303"/>
          <p:cNvPicPr preferRelativeResize="0"/>
          <p:nvPr/>
        </p:nvPicPr>
        <p:blipFill rotWithShape="1">
          <a:blip r:embed="rId3">
            <a:alphaModFix/>
          </a:blip>
          <a:srcRect/>
          <a:stretch/>
        </p:blipFill>
        <p:spPr>
          <a:xfrm>
            <a:off x="433564" y="3257550"/>
            <a:ext cx="279300" cy="258900"/>
          </a:xfrm>
          <a:prstGeom prst="rect">
            <a:avLst/>
          </a:prstGeom>
          <a:noFill/>
          <a:ln>
            <a:noFill/>
          </a:ln>
        </p:spPr>
      </p:pic>
      <p:pic>
        <p:nvPicPr>
          <p:cNvPr id="14" name="Shape 303"/>
          <p:cNvPicPr preferRelativeResize="0"/>
          <p:nvPr/>
        </p:nvPicPr>
        <p:blipFill rotWithShape="1">
          <a:blip r:embed="rId3">
            <a:alphaModFix/>
          </a:blip>
          <a:srcRect/>
          <a:stretch/>
        </p:blipFill>
        <p:spPr>
          <a:xfrm>
            <a:off x="427841" y="3629308"/>
            <a:ext cx="279300" cy="258900"/>
          </a:xfrm>
          <a:prstGeom prst="rect">
            <a:avLst/>
          </a:prstGeom>
          <a:noFill/>
          <a:ln>
            <a:noFill/>
          </a:ln>
        </p:spPr>
      </p:pic>
      <p:pic>
        <p:nvPicPr>
          <p:cNvPr id="15" name="Shape 303"/>
          <p:cNvPicPr preferRelativeResize="0"/>
          <p:nvPr/>
        </p:nvPicPr>
        <p:blipFill rotWithShape="1">
          <a:blip r:embed="rId3">
            <a:alphaModFix/>
          </a:blip>
          <a:srcRect/>
          <a:stretch/>
        </p:blipFill>
        <p:spPr>
          <a:xfrm>
            <a:off x="457200" y="4019550"/>
            <a:ext cx="279300" cy="258900"/>
          </a:xfrm>
          <a:prstGeom prst="rect">
            <a:avLst/>
          </a:prstGeom>
          <a:noFill/>
          <a:ln>
            <a:noFill/>
          </a:ln>
        </p:spPr>
      </p:pic>
      <p:pic>
        <p:nvPicPr>
          <p:cNvPr id="16" name="Shape 303"/>
          <p:cNvPicPr preferRelativeResize="0"/>
          <p:nvPr/>
        </p:nvPicPr>
        <p:blipFill rotWithShape="1">
          <a:blip r:embed="rId3">
            <a:alphaModFix/>
          </a:blip>
          <a:srcRect/>
          <a:stretch/>
        </p:blipFill>
        <p:spPr>
          <a:xfrm>
            <a:off x="456931" y="4425721"/>
            <a:ext cx="279300" cy="258900"/>
          </a:xfrm>
          <a:prstGeom prst="rect">
            <a:avLst/>
          </a:prstGeom>
          <a:noFill/>
          <a:ln>
            <a:noFill/>
          </a:ln>
        </p:spPr>
      </p:pic>
      <p:pic>
        <p:nvPicPr>
          <p:cNvPr id="17" name="Shape 303"/>
          <p:cNvPicPr preferRelativeResize="0"/>
          <p:nvPr/>
        </p:nvPicPr>
        <p:blipFill rotWithShape="1">
          <a:blip r:embed="rId3">
            <a:alphaModFix/>
          </a:blip>
          <a:srcRect/>
          <a:stretch/>
        </p:blipFill>
        <p:spPr>
          <a:xfrm>
            <a:off x="5065611" y="1274357"/>
            <a:ext cx="279300" cy="258900"/>
          </a:xfrm>
          <a:prstGeom prst="rect">
            <a:avLst/>
          </a:prstGeom>
          <a:noFill/>
          <a:ln>
            <a:noFill/>
          </a:ln>
        </p:spPr>
      </p:pic>
    </p:spTree>
    <p:extLst>
      <p:ext uri="{BB962C8B-B14F-4D97-AF65-F5344CB8AC3E}">
        <p14:creationId xmlns:p14="http://schemas.microsoft.com/office/powerpoint/2010/main" val="2972079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Xebia Nova Inverse Identity">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44872</TotalTime>
  <Words>10440</Words>
  <Application>Microsoft Office PowerPoint</Application>
  <PresentationFormat>On-screen Show (16:9)</PresentationFormat>
  <Paragraphs>3004</Paragraphs>
  <Slides>255</Slides>
  <Notes>255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255</vt:i4>
      </vt:variant>
    </vt:vector>
  </HeadingPairs>
  <TitlesOfParts>
    <vt:vector size="264" baseType="lpstr">
      <vt:lpstr>Arial</vt:lpstr>
      <vt:lpstr>Calibri</vt:lpstr>
      <vt:lpstr>Merriweather Sans</vt:lpstr>
      <vt:lpstr>Questrial</vt:lpstr>
      <vt:lpstr>Helvetica Neue</vt:lpstr>
      <vt:lpstr>Wingdings</vt:lpstr>
      <vt:lpstr>Proxima Nova</vt:lpstr>
      <vt:lpstr>Xebia Nova Inverse Identity</vt:lpstr>
      <vt:lpstr>simple-light-2</vt:lpstr>
      <vt:lpstr>Apache Kafka – 360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Administering Apache Hadoop</dc:title>
  <dc:creator>Navaneetha Babu C</dc:creator>
  <cp:lastModifiedBy>Windows User</cp:lastModifiedBy>
  <cp:revision>448</cp:revision>
  <dcterms:modified xsi:type="dcterms:W3CDTF">2020-04-06T03:03:47Z</dcterms:modified>
</cp:coreProperties>
</file>